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handoutMasterIdLst>
    <p:handoutMasterId r:id="rId21"/>
  </p:handoutMasterIdLst>
  <p:sldIdLst>
    <p:sldId id="280" r:id="rId3"/>
    <p:sldId id="257" r:id="rId4"/>
    <p:sldId id="258" r:id="rId5"/>
    <p:sldId id="269" r:id="rId6"/>
    <p:sldId id="294" r:id="rId7"/>
    <p:sldId id="271" r:id="rId8"/>
    <p:sldId id="288" r:id="rId9"/>
    <p:sldId id="292" r:id="rId10"/>
    <p:sldId id="289" r:id="rId11"/>
    <p:sldId id="290" r:id="rId12"/>
    <p:sldId id="285" r:id="rId13"/>
    <p:sldId id="291" r:id="rId14"/>
    <p:sldId id="297" r:id="rId15"/>
    <p:sldId id="296" r:id="rId16"/>
    <p:sldId id="281" r:id="rId17"/>
    <p:sldId id="293" r:id="rId18"/>
    <p:sldId id="295" r:id="rId19"/>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FC5"/>
    <a:srgbClr val="E828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951" autoAdjust="0"/>
  </p:normalViewPr>
  <p:slideViewPr>
    <p:cSldViewPr snapToGrid="0" snapToObjects="1">
      <p:cViewPr varScale="1">
        <p:scale>
          <a:sx n="95" d="100"/>
          <a:sy n="95" d="100"/>
        </p:scale>
        <p:origin x="446" y="41"/>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5640B97D-7810-48D5-AC19-4911C7649499}" type="slidenum">
              <a:rPr lang="en-US" smtClean="0"/>
              <a:t>‹#›</a:t>
            </a:fld>
            <a:endParaRPr lang="en-US"/>
          </a:p>
        </p:txBody>
      </p:sp>
    </p:spTree>
    <p:extLst>
      <p:ext uri="{BB962C8B-B14F-4D97-AF65-F5344CB8AC3E}">
        <p14:creationId xmlns:p14="http://schemas.microsoft.com/office/powerpoint/2010/main" val="327636140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1A25D69-9F55-4CDE-8200-1659262F1A8D}" type="slidenum">
              <a:rPr lang="en-US" smtClean="0"/>
              <a:t>‹#›</a:t>
            </a:fld>
            <a:endParaRPr lang="en-US"/>
          </a:p>
        </p:txBody>
      </p:sp>
    </p:spTree>
    <p:extLst>
      <p:ext uri="{BB962C8B-B14F-4D97-AF65-F5344CB8AC3E}">
        <p14:creationId xmlns:p14="http://schemas.microsoft.com/office/powerpoint/2010/main" val="2703249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13738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69971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1429354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8CBD76-3923-4FBB-859B-C0F6B19D9BC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4"/>
          <p:cNvSpPr txBox="1">
            <a:spLocks/>
          </p:cNvSpPr>
          <p:nvPr userDrawn="1"/>
        </p:nvSpPr>
        <p:spPr>
          <a:xfrm>
            <a:off x="6992523"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Copyrighted material</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617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0979EA1-3880-4A99-AE49-953E0DD36DC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4"/>
          <p:cNvSpPr>
            <a:spLocks noGrp="1"/>
          </p:cNvSpPr>
          <p:nvPr>
            <p:ph type="sldNum" sz="quarter" idx="12"/>
          </p:nvPr>
        </p:nvSpPr>
        <p:spPr>
          <a:xfrm>
            <a:off x="7237830" y="4767263"/>
            <a:ext cx="1730326"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Copyrighted material</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008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2B0901-C29A-443C-B2C2-F90DD7E5CB6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userDrawn="1"/>
        </p:nvSpPr>
        <p:spPr>
          <a:xfrm>
            <a:off x="6924318" y="4767263"/>
            <a:ext cx="2160399" cy="369332"/>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tint val="75000"/>
                  </a:prstClr>
                </a:solidFill>
                <a:effectLst/>
                <a:uLnTx/>
                <a:uFillTx/>
                <a:latin typeface="+mn-lt"/>
                <a:ea typeface="+mn-ea"/>
                <a:cs typeface="+mn-cs"/>
              </a:rPr>
              <a:t>Copyrighted material</a:t>
            </a:r>
            <a:endParaRPr kumimoji="0" lang="en-US" sz="1800" b="0" i="0" u="none" strike="noStrike" kern="1200" cap="none" spc="0" normalizeH="0" baseline="0" noProof="0" dirty="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val="72999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9E7F4E2-D404-4106-8F22-8F8DB5150A9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9475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FD3B320-D9A2-461C-AC78-C199F421F61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0863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D99865-5BCB-4093-8B04-B474A6C18CD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9920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11B726-88CC-44CE-87E7-6A7295BF65D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5309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4339EF-933D-4AF2-878A-252C9443D2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354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17007" y="1059180"/>
            <a:ext cx="8229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6907221" y="4806718"/>
            <a:ext cx="2240785" cy="30777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tint val="75000"/>
                  </a:prstClr>
                </a:solidFill>
                <a:effectLst/>
                <a:uLnTx/>
                <a:uFillTx/>
                <a:latin typeface="+mn-lt"/>
                <a:ea typeface="+mn-ea"/>
                <a:cs typeface="+mn-cs"/>
              </a:rPr>
              <a:t>Copyrighted material</a:t>
            </a:r>
            <a:endParaRPr kumimoji="0" lang="en-US" sz="1400" b="0" i="0" u="none" strike="noStrike" kern="1200" cap="none" spc="0" normalizeH="0" baseline="0" noProof="0" dirty="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val="362683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2DAA72-9359-43FF-B3F6-D7078F992FE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5911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14F63A-9E47-4851-A9FA-46D6D389B84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4152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AF7FC2-EBB1-42DF-A791-67239AE450E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32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195835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B4F3D8-A9DA-2747-B57F-94FCE28B7848}"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3472141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B4F3D8-A9DA-2747-B57F-94FCE28B7848}" type="datetimeFigureOut">
              <a:rPr lang="en-US" smtClean="0"/>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82051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B4F3D8-A9DA-2747-B57F-94FCE28B7848}" type="datetimeFigureOut">
              <a:rPr lang="en-US" smtClean="0"/>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53840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4F3D8-A9DA-2747-B57F-94FCE28B7848}" type="datetimeFigureOut">
              <a:rPr lang="en-US" smtClean="0"/>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47900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4F3D8-A9DA-2747-B57F-94FCE28B7848}"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83379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4F3D8-A9DA-2747-B57F-94FCE28B7848}"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2109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DB4F3D8-A9DA-2747-B57F-94FCE28B7848}" type="datetimeFigureOut">
              <a:rPr lang="en-US" smtClean="0"/>
              <a:t>6/18/2022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6AE8432-9367-F34B-BD92-4A60E084967B}" type="slidenum">
              <a:rPr lang="en-US" smtClean="0"/>
              <a:t>‹#›</a:t>
            </a:fld>
            <a:endParaRPr lang="en-US"/>
          </a:p>
        </p:txBody>
      </p:sp>
    </p:spTree>
    <p:extLst>
      <p:ext uri="{BB962C8B-B14F-4D97-AF65-F5344CB8AC3E}">
        <p14:creationId xmlns:p14="http://schemas.microsoft.com/office/powerpoint/2010/main" val="174733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14FC46A-9D23-4395-8A92-FBE3CBD075C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0505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946" y="460915"/>
            <a:ext cx="8250044" cy="1711597"/>
          </a:xfrm>
        </p:spPr>
        <p:txBody>
          <a:bodyPr>
            <a:normAutofit/>
          </a:bodyPr>
          <a:lstStyle/>
          <a:p>
            <a:r>
              <a:rPr lang="en-US" sz="3100" b="1" dirty="0" smtClean="0">
                <a:solidFill>
                  <a:srgbClr val="002060"/>
                </a:solidFill>
              </a:rPr>
              <a:t>Chapter 6</a:t>
            </a:r>
            <a:r>
              <a:rPr lang="en-US" sz="3100" b="1" dirty="0">
                <a:solidFill>
                  <a:srgbClr val="002060"/>
                </a:solidFill>
              </a:rPr>
              <a:t/>
            </a:r>
            <a:br>
              <a:rPr lang="en-US" sz="3100" b="1" dirty="0">
                <a:solidFill>
                  <a:srgbClr val="002060"/>
                </a:solidFill>
              </a:rPr>
            </a:br>
            <a:r>
              <a:rPr lang="en-US" sz="3100" b="1" dirty="0">
                <a:solidFill>
                  <a:srgbClr val="002060"/>
                </a:solidFill>
              </a:rPr>
              <a:t>Health and Wellness Food and Beverages in Food Service, Hospitality and Tourism</a:t>
            </a:r>
            <a:endParaRPr lang="en-US" sz="2800" b="1" dirty="0">
              <a:solidFill>
                <a:srgbClr val="002060"/>
              </a:solidFill>
            </a:endParaRPr>
          </a:p>
        </p:txBody>
      </p:sp>
      <p:sp>
        <p:nvSpPr>
          <p:cNvPr id="3" name="Subtitle 2"/>
          <p:cNvSpPr>
            <a:spLocks noGrp="1"/>
          </p:cNvSpPr>
          <p:nvPr>
            <p:ph type="subTitle" idx="1"/>
          </p:nvPr>
        </p:nvSpPr>
        <p:spPr>
          <a:xfrm>
            <a:off x="542693" y="2542477"/>
            <a:ext cx="8430321" cy="1353014"/>
          </a:xfrm>
        </p:spPr>
        <p:txBody>
          <a:bodyPr>
            <a:normAutofit/>
          </a:bodyPr>
          <a:lstStyle/>
          <a:p>
            <a:r>
              <a:rPr lang="en-US" sz="2400" b="1" dirty="0" smtClean="0">
                <a:solidFill>
                  <a:srgbClr val="002060"/>
                </a:solidFill>
              </a:rPr>
              <a:t>Dr</a:t>
            </a:r>
            <a:r>
              <a:rPr lang="en-US" sz="2400" b="1" dirty="0" smtClean="0">
                <a:solidFill>
                  <a:srgbClr val="002060"/>
                </a:solidFill>
              </a:rPr>
              <a:t>. Bendegul </a:t>
            </a:r>
            <a:r>
              <a:rPr lang="en-US" sz="2400" b="1" dirty="0" smtClean="0">
                <a:solidFill>
                  <a:srgbClr val="002060"/>
                </a:solidFill>
              </a:rPr>
              <a:t>Okumus</a:t>
            </a:r>
          </a:p>
          <a:p>
            <a:r>
              <a:rPr lang="en-US" sz="2400" b="1" dirty="0">
                <a:solidFill>
                  <a:srgbClr val="002060"/>
                </a:solidFill>
              </a:rPr>
              <a:t>Heather Linton Kelly</a:t>
            </a:r>
          </a:p>
          <a:p>
            <a:endParaRPr lang="en-US" sz="2400" b="1" dirty="0">
              <a:solidFill>
                <a:srgbClr val="002060"/>
              </a:solidFill>
            </a:endParaRPr>
          </a:p>
        </p:txBody>
      </p:sp>
    </p:spTree>
    <p:extLst>
      <p:ext uri="{BB962C8B-B14F-4D97-AF65-F5344CB8AC3E}">
        <p14:creationId xmlns:p14="http://schemas.microsoft.com/office/powerpoint/2010/main" val="99386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Health and Wellness Food and Beverage Trends</a:t>
            </a:r>
          </a:p>
        </p:txBody>
      </p:sp>
      <p:sp>
        <p:nvSpPr>
          <p:cNvPr id="3" name="Content Placeholder 2"/>
          <p:cNvSpPr>
            <a:spLocks noGrp="1"/>
          </p:cNvSpPr>
          <p:nvPr>
            <p:ph idx="1"/>
          </p:nvPr>
        </p:nvSpPr>
        <p:spPr>
          <a:xfrm>
            <a:off x="417007" y="1059179"/>
            <a:ext cx="5779346" cy="3670979"/>
          </a:xfrm>
        </p:spPr>
        <p:txBody>
          <a:bodyPr>
            <a:normAutofit lnSpcReduction="10000"/>
          </a:bodyPr>
          <a:lstStyle/>
          <a:p>
            <a:r>
              <a:rPr lang="en-US" sz="2200" b="1" dirty="0">
                <a:solidFill>
                  <a:srgbClr val="002060"/>
                </a:solidFill>
              </a:rPr>
              <a:t>Healthy </a:t>
            </a:r>
            <a:r>
              <a:rPr lang="en-US" sz="2200" b="1" dirty="0" smtClean="0">
                <a:solidFill>
                  <a:srgbClr val="002060"/>
                </a:solidFill>
              </a:rPr>
              <a:t>Beverages</a:t>
            </a:r>
          </a:p>
          <a:p>
            <a:pPr lvl="1"/>
            <a:r>
              <a:rPr lang="en-US" sz="1800" dirty="0" smtClean="0">
                <a:solidFill>
                  <a:srgbClr val="002060"/>
                </a:solidFill>
              </a:rPr>
              <a:t>Fruit smoothies, cold-pressed juices, non-alcoholic ‘health elixirs’</a:t>
            </a:r>
          </a:p>
          <a:p>
            <a:pPr lvl="1"/>
            <a:r>
              <a:rPr lang="en-US" sz="1800" dirty="0" smtClean="0">
                <a:solidFill>
                  <a:srgbClr val="002060"/>
                </a:solidFill>
              </a:rPr>
              <a:t>Alcoholic beverages incorporating vegetable juices</a:t>
            </a:r>
          </a:p>
          <a:p>
            <a:pPr marL="457200" lvl="1" indent="0">
              <a:buNone/>
            </a:pPr>
            <a:endParaRPr lang="en-US" sz="1800" dirty="0" smtClean="0">
              <a:solidFill>
                <a:srgbClr val="002060"/>
              </a:solidFill>
            </a:endParaRPr>
          </a:p>
          <a:p>
            <a:r>
              <a:rPr lang="en-US" sz="2200" b="1" dirty="0" smtClean="0">
                <a:solidFill>
                  <a:srgbClr val="002060"/>
                </a:solidFill>
              </a:rPr>
              <a:t>Use of Technology</a:t>
            </a:r>
          </a:p>
          <a:p>
            <a:pPr lvl="1"/>
            <a:r>
              <a:rPr lang="en-US" sz="1800" dirty="0" smtClean="0">
                <a:solidFill>
                  <a:srgbClr val="002060"/>
                </a:solidFill>
              </a:rPr>
              <a:t>“Smart </a:t>
            </a:r>
            <a:r>
              <a:rPr lang="en-US" sz="1800" dirty="0">
                <a:solidFill>
                  <a:srgbClr val="002060"/>
                </a:solidFill>
              </a:rPr>
              <a:t>diet” concept will enable consumers to </a:t>
            </a:r>
            <a:r>
              <a:rPr lang="en-US" sz="1800" dirty="0" smtClean="0">
                <a:solidFill>
                  <a:srgbClr val="002060"/>
                </a:solidFill>
              </a:rPr>
              <a:t>track their </a:t>
            </a:r>
            <a:r>
              <a:rPr lang="en-US" sz="1800" dirty="0">
                <a:solidFill>
                  <a:srgbClr val="002060"/>
                </a:solidFill>
              </a:rPr>
              <a:t>activity and calorie intake, </a:t>
            </a:r>
            <a:r>
              <a:rPr lang="en-US" sz="1800" dirty="0" smtClean="0">
                <a:solidFill>
                  <a:srgbClr val="002060"/>
                </a:solidFill>
              </a:rPr>
              <a:t>and completely </a:t>
            </a:r>
            <a:r>
              <a:rPr lang="en-US" sz="1800" dirty="0">
                <a:solidFill>
                  <a:srgbClr val="002060"/>
                </a:solidFill>
              </a:rPr>
              <a:t>customize and individualize their approach to physical and mental </a:t>
            </a:r>
            <a:r>
              <a:rPr lang="en-US" sz="1800" dirty="0" smtClean="0">
                <a:solidFill>
                  <a:srgbClr val="002060"/>
                </a:solidFill>
              </a:rPr>
              <a:t>health</a:t>
            </a:r>
          </a:p>
          <a:p>
            <a:pPr lvl="1"/>
            <a:r>
              <a:rPr lang="en-US" sz="1800" dirty="0" smtClean="0">
                <a:solidFill>
                  <a:srgbClr val="002060"/>
                </a:solidFill>
              </a:rPr>
              <a:t>Agricultural innovations</a:t>
            </a:r>
          </a:p>
          <a:p>
            <a:pPr lvl="1"/>
            <a:r>
              <a:rPr lang="en-US" sz="1800" dirty="0" smtClean="0">
                <a:solidFill>
                  <a:srgbClr val="002060"/>
                </a:solidFill>
              </a:rPr>
              <a:t>Ghost/cloud kitchens for food delivery services</a:t>
            </a:r>
            <a:endParaRPr lang="en-US" sz="1800" dirty="0">
              <a:solidFill>
                <a:srgbClr val="002060"/>
              </a:solidFill>
            </a:endParaRPr>
          </a:p>
        </p:txBody>
      </p:sp>
      <p:pic>
        <p:nvPicPr>
          <p:cNvPr id="4" name="Picture 3"/>
          <p:cNvPicPr>
            <a:picLocks noChangeAspect="1"/>
          </p:cNvPicPr>
          <p:nvPr/>
        </p:nvPicPr>
        <p:blipFill rotWithShape="1">
          <a:blip r:embed="rId2"/>
          <a:srcRect t="7450" b="8250"/>
          <a:stretch/>
        </p:blipFill>
        <p:spPr>
          <a:xfrm>
            <a:off x="6196353" y="1749885"/>
            <a:ext cx="2715969" cy="2289566"/>
          </a:xfrm>
          <a:prstGeom prst="rect">
            <a:avLst/>
          </a:prstGeom>
        </p:spPr>
      </p:pic>
    </p:spTree>
    <p:extLst>
      <p:ext uri="{BB962C8B-B14F-4D97-AF65-F5344CB8AC3E}">
        <p14:creationId xmlns:p14="http://schemas.microsoft.com/office/powerpoint/2010/main" val="340471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2060"/>
                </a:solidFill>
              </a:rPr>
              <a:t>The Kitchen: Reimagined</a:t>
            </a:r>
            <a:endParaRPr lang="en-US" sz="2800" b="1" dirty="0">
              <a:solidFill>
                <a:srgbClr val="00206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50879239"/>
              </p:ext>
            </p:extLst>
          </p:nvPr>
        </p:nvGraphicFramePr>
        <p:xfrm>
          <a:off x="417513" y="1058863"/>
          <a:ext cx="8229600" cy="3682245"/>
        </p:xfrm>
        <a:graphic>
          <a:graphicData uri="http://schemas.openxmlformats.org/drawingml/2006/table">
            <a:tbl>
              <a:tblPr firstRow="1" bandRow="1">
                <a:tableStyleId>{5C22544A-7EE6-4342-B048-85BDC9FD1C3A}</a:tableStyleId>
              </a:tblPr>
              <a:tblGrid>
                <a:gridCol w="3414154">
                  <a:extLst>
                    <a:ext uri="{9D8B030D-6E8A-4147-A177-3AD203B41FA5}">
                      <a16:colId xmlns:a16="http://schemas.microsoft.com/office/drawing/2014/main" xmlns="" val="20000"/>
                    </a:ext>
                  </a:extLst>
                </a:gridCol>
                <a:gridCol w="1346557">
                  <a:extLst>
                    <a:ext uri="{9D8B030D-6E8A-4147-A177-3AD203B41FA5}">
                      <a16:colId xmlns:a16="http://schemas.microsoft.com/office/drawing/2014/main" xmlns="" val="20001"/>
                    </a:ext>
                  </a:extLst>
                </a:gridCol>
                <a:gridCol w="3468889">
                  <a:extLst>
                    <a:ext uri="{9D8B030D-6E8A-4147-A177-3AD203B41FA5}">
                      <a16:colId xmlns:a16="http://schemas.microsoft.com/office/drawing/2014/main" xmlns="" val="20002"/>
                    </a:ext>
                  </a:extLst>
                </a:gridCol>
              </a:tblGrid>
              <a:tr h="370840">
                <a:tc>
                  <a:txBody>
                    <a:bodyPr/>
                    <a:lstStyle/>
                    <a:p>
                      <a:pPr algn="ctr"/>
                      <a:r>
                        <a:rPr lang="en-US" dirty="0" smtClean="0"/>
                        <a:t>CONVENTIONAL</a:t>
                      </a:r>
                      <a:endParaRPr lang="en-US" dirty="0"/>
                    </a:p>
                  </a:txBody>
                  <a:tcPr/>
                </a:tc>
                <a:tc>
                  <a:txBody>
                    <a:bodyPr/>
                    <a:lstStyle/>
                    <a:p>
                      <a:pPr algn="ctr"/>
                      <a:r>
                        <a:rPr lang="en-US" dirty="0" smtClean="0"/>
                        <a:t>vs.</a:t>
                      </a:r>
                      <a:endParaRPr lang="en-US" dirty="0"/>
                    </a:p>
                  </a:txBody>
                  <a:tcPr/>
                </a:tc>
                <a:tc>
                  <a:txBody>
                    <a:bodyPr/>
                    <a:lstStyle/>
                    <a:p>
                      <a:pPr algn="ctr"/>
                      <a:r>
                        <a:rPr lang="en-US" dirty="0" smtClean="0"/>
                        <a:t>WELLNESS</a:t>
                      </a:r>
                      <a:endParaRPr lang="en-US" dirty="0"/>
                    </a:p>
                  </a:txBody>
                  <a:tcPr/>
                </a:tc>
                <a:extLst>
                  <a:ext uri="{0D108BD9-81ED-4DB2-BD59-A6C34878D82A}">
                    <a16:rowId xmlns:a16="http://schemas.microsoft.com/office/drawing/2014/main" xmlns="" val="10000"/>
                  </a:ext>
                </a:extLst>
              </a:tr>
              <a:tr h="1351455">
                <a:tc>
                  <a:txBody>
                    <a:bodyPr/>
                    <a:lstStyle/>
                    <a:p>
                      <a:pPr marL="0" marR="0">
                        <a:lnSpc>
                          <a:spcPct val="115000"/>
                        </a:lnSpc>
                        <a:spcBef>
                          <a:spcPts val="0"/>
                        </a:spcBef>
                        <a:spcAft>
                          <a:spcPts val="0"/>
                        </a:spcAft>
                      </a:pPr>
                      <a:r>
                        <a:rPr lang="en-US" sz="1400" dirty="0">
                          <a:solidFill>
                            <a:srgbClr val="0070C0"/>
                          </a:solidFill>
                          <a:effectLst/>
                          <a:latin typeface="+mn-lt"/>
                          <a:ea typeface="ＭＳ 明朝"/>
                        </a:rPr>
                        <a:t>Ingredients and prepared food comes in paper, aluminum, and plastic bags, jugs, boxes and cans. These can leach into food that is full of preservatives, and additive ingredients.</a:t>
                      </a:r>
                    </a:p>
                  </a:txBody>
                  <a:tcPr marL="68580" marR="68580" marT="0" marB="0"/>
                </a:tc>
                <a:tc>
                  <a:txBody>
                    <a:bodyPr/>
                    <a:lstStyle/>
                    <a:p>
                      <a:pPr marL="0" marR="0" algn="ctr">
                        <a:lnSpc>
                          <a:spcPct val="115000"/>
                        </a:lnSpc>
                        <a:spcBef>
                          <a:spcPts val="0"/>
                        </a:spcBef>
                        <a:spcAft>
                          <a:spcPts val="0"/>
                        </a:spcAft>
                      </a:pPr>
                      <a:r>
                        <a:rPr lang="en-US" sz="1400" dirty="0">
                          <a:solidFill>
                            <a:srgbClr val="0070C0"/>
                          </a:solidFill>
                          <a:effectLst/>
                          <a:latin typeface="+mn-lt"/>
                          <a:ea typeface="ＭＳ 明朝"/>
                        </a:rPr>
                        <a:t>Delivery</a:t>
                      </a:r>
                    </a:p>
                  </a:txBody>
                  <a:tcPr marL="68580" marR="68580" marT="0" marB="0"/>
                </a:tc>
                <a:tc>
                  <a:txBody>
                    <a:bodyPr/>
                    <a:lstStyle/>
                    <a:p>
                      <a:pPr marL="0" marR="0">
                        <a:lnSpc>
                          <a:spcPct val="115000"/>
                        </a:lnSpc>
                        <a:spcBef>
                          <a:spcPts val="0"/>
                        </a:spcBef>
                        <a:spcAft>
                          <a:spcPts val="0"/>
                        </a:spcAft>
                      </a:pPr>
                      <a:r>
                        <a:rPr lang="en-US" sz="1400" dirty="0">
                          <a:solidFill>
                            <a:srgbClr val="0070C0"/>
                          </a:solidFill>
                          <a:effectLst/>
                          <a:latin typeface="+mn-lt"/>
                          <a:ea typeface="ＭＳ 明朝"/>
                        </a:rPr>
                        <a:t>Fresh food is harvested from in-home gardens, and unprocessed local ingredients and bulk items are available and delivery may be automated.</a:t>
                      </a:r>
                    </a:p>
                  </a:txBody>
                  <a:tcPr marL="68580" marR="68580" marT="0" marB="0"/>
                </a:tc>
                <a:extLst>
                  <a:ext uri="{0D108BD9-81ED-4DB2-BD59-A6C34878D82A}">
                    <a16:rowId xmlns:a16="http://schemas.microsoft.com/office/drawing/2014/main" xmlns="" val="10001"/>
                  </a:ext>
                </a:extLst>
              </a:tr>
              <a:tr h="1138742">
                <a:tc>
                  <a:txBody>
                    <a:bodyPr/>
                    <a:lstStyle/>
                    <a:p>
                      <a:pPr marL="0" marR="0">
                        <a:lnSpc>
                          <a:spcPct val="115000"/>
                        </a:lnSpc>
                        <a:spcBef>
                          <a:spcPts val="0"/>
                        </a:spcBef>
                        <a:spcAft>
                          <a:spcPts val="0"/>
                        </a:spcAft>
                      </a:pPr>
                      <a:r>
                        <a:rPr lang="en-US" sz="1400">
                          <a:solidFill>
                            <a:srgbClr val="0070C0"/>
                          </a:solidFill>
                          <a:effectLst/>
                          <a:latin typeface="+mn-lt"/>
                          <a:ea typeface="ＭＳ 明朝"/>
                        </a:rPr>
                        <a:t>‘Dead’ food is stored in freezing/near freezing temperatures or at warm room temperatures behind doors and easily forgotten about for long periods of time.</a:t>
                      </a:r>
                    </a:p>
                  </a:txBody>
                  <a:tcPr marL="68580" marR="68580" marT="0" marB="0"/>
                </a:tc>
                <a:tc>
                  <a:txBody>
                    <a:bodyPr/>
                    <a:lstStyle/>
                    <a:p>
                      <a:pPr marL="0" marR="0" algn="ctr">
                        <a:lnSpc>
                          <a:spcPct val="115000"/>
                        </a:lnSpc>
                        <a:spcBef>
                          <a:spcPts val="0"/>
                        </a:spcBef>
                        <a:spcAft>
                          <a:spcPts val="0"/>
                        </a:spcAft>
                      </a:pPr>
                      <a:r>
                        <a:rPr lang="en-US" sz="1400" dirty="0">
                          <a:solidFill>
                            <a:srgbClr val="0070C0"/>
                          </a:solidFill>
                          <a:effectLst/>
                          <a:latin typeface="+mn-lt"/>
                          <a:ea typeface="ＭＳ 明朝"/>
                        </a:rPr>
                        <a:t>Storage</a:t>
                      </a:r>
                    </a:p>
                  </a:txBody>
                  <a:tcPr marL="68580" marR="68580" marT="0" marB="0"/>
                </a:tc>
                <a:tc>
                  <a:txBody>
                    <a:bodyPr/>
                    <a:lstStyle/>
                    <a:p>
                      <a:pPr marL="0" marR="0">
                        <a:lnSpc>
                          <a:spcPct val="115000"/>
                        </a:lnSpc>
                        <a:spcBef>
                          <a:spcPts val="0"/>
                        </a:spcBef>
                        <a:spcAft>
                          <a:spcPts val="0"/>
                        </a:spcAft>
                      </a:pPr>
                      <a:r>
                        <a:rPr lang="en-US" sz="1400" dirty="0">
                          <a:solidFill>
                            <a:srgbClr val="0070C0"/>
                          </a:solidFill>
                          <a:effectLst/>
                          <a:latin typeface="+mn-lt"/>
                          <a:ea typeface="ＭＳ 明朝"/>
                        </a:rPr>
                        <a:t>‘Living’ food is kept alive or dormant in a range of appropriately temperature and humidity controlled environments with transparent display doors.</a:t>
                      </a:r>
                    </a:p>
                  </a:txBody>
                  <a:tcPr marL="68580" marR="68580" marT="0" marB="0"/>
                </a:tc>
                <a:extLst>
                  <a:ext uri="{0D108BD9-81ED-4DB2-BD59-A6C34878D82A}">
                    <a16:rowId xmlns:a16="http://schemas.microsoft.com/office/drawing/2014/main" xmlns="" val="10002"/>
                  </a:ext>
                </a:extLst>
              </a:tr>
              <a:tr h="821208">
                <a:tc>
                  <a:txBody>
                    <a:bodyPr/>
                    <a:lstStyle/>
                    <a:p>
                      <a:pPr marL="0" marR="0">
                        <a:lnSpc>
                          <a:spcPct val="115000"/>
                        </a:lnSpc>
                        <a:spcBef>
                          <a:spcPts val="0"/>
                        </a:spcBef>
                        <a:spcAft>
                          <a:spcPts val="0"/>
                        </a:spcAft>
                      </a:pPr>
                      <a:r>
                        <a:rPr lang="en-US" sz="1400">
                          <a:solidFill>
                            <a:srgbClr val="0070C0"/>
                          </a:solidFill>
                          <a:effectLst/>
                          <a:latin typeface="+mn-lt"/>
                          <a:ea typeface="ＭＳ 明朝"/>
                        </a:rPr>
                        <a:t>Packaging from pre-made and pre-mixed food is recycled or thrown away.</a:t>
                      </a:r>
                    </a:p>
                  </a:txBody>
                  <a:tcPr marL="68580" marR="68580" marT="0" marB="0"/>
                </a:tc>
                <a:tc>
                  <a:txBody>
                    <a:bodyPr/>
                    <a:lstStyle/>
                    <a:p>
                      <a:pPr marL="0" marR="0" algn="ctr">
                        <a:lnSpc>
                          <a:spcPct val="115000"/>
                        </a:lnSpc>
                        <a:spcBef>
                          <a:spcPts val="0"/>
                        </a:spcBef>
                        <a:spcAft>
                          <a:spcPts val="0"/>
                        </a:spcAft>
                      </a:pPr>
                      <a:r>
                        <a:rPr lang="en-US" sz="1400">
                          <a:solidFill>
                            <a:srgbClr val="0070C0"/>
                          </a:solidFill>
                          <a:effectLst/>
                          <a:latin typeface="+mn-lt"/>
                          <a:ea typeface="ＭＳ 明朝"/>
                        </a:rPr>
                        <a:t>Preparation</a:t>
                      </a:r>
                    </a:p>
                  </a:txBody>
                  <a:tcPr marL="68580" marR="68580" marT="0" marB="0"/>
                </a:tc>
                <a:tc>
                  <a:txBody>
                    <a:bodyPr/>
                    <a:lstStyle/>
                    <a:p>
                      <a:pPr marL="0" marR="0">
                        <a:lnSpc>
                          <a:spcPct val="115000"/>
                        </a:lnSpc>
                        <a:spcBef>
                          <a:spcPts val="0"/>
                        </a:spcBef>
                        <a:spcAft>
                          <a:spcPts val="0"/>
                        </a:spcAft>
                      </a:pPr>
                      <a:r>
                        <a:rPr lang="en-US" sz="1400" dirty="0">
                          <a:solidFill>
                            <a:srgbClr val="0070C0"/>
                          </a:solidFill>
                          <a:effectLst/>
                          <a:latin typeface="+mn-lt"/>
                          <a:ea typeface="ＭＳ 明朝"/>
                        </a:rPr>
                        <a:t>Fresh food reduces the need for packaging. Preparation spaces have multiple work stations and allow for easy clean up.</a:t>
                      </a: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69010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2060"/>
                </a:solidFill>
              </a:rPr>
              <a:t>The Kitchen: Reimagined</a:t>
            </a:r>
            <a:endParaRPr lang="en-US" sz="2800" b="1" dirty="0">
              <a:solidFill>
                <a:srgbClr val="00206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5377154"/>
              </p:ext>
            </p:extLst>
          </p:nvPr>
        </p:nvGraphicFramePr>
        <p:xfrm>
          <a:off x="417513" y="1058863"/>
          <a:ext cx="8229600" cy="3649397"/>
        </p:xfrm>
        <a:graphic>
          <a:graphicData uri="http://schemas.openxmlformats.org/drawingml/2006/table">
            <a:tbl>
              <a:tblPr firstRow="1" bandRow="1">
                <a:tableStyleId>{5C22544A-7EE6-4342-B048-85BDC9FD1C3A}</a:tableStyleId>
              </a:tblPr>
              <a:tblGrid>
                <a:gridCol w="3414154">
                  <a:extLst>
                    <a:ext uri="{9D8B030D-6E8A-4147-A177-3AD203B41FA5}">
                      <a16:colId xmlns:a16="http://schemas.microsoft.com/office/drawing/2014/main" xmlns="" val="20000"/>
                    </a:ext>
                  </a:extLst>
                </a:gridCol>
                <a:gridCol w="1346557">
                  <a:extLst>
                    <a:ext uri="{9D8B030D-6E8A-4147-A177-3AD203B41FA5}">
                      <a16:colId xmlns:a16="http://schemas.microsoft.com/office/drawing/2014/main" xmlns="" val="20001"/>
                    </a:ext>
                  </a:extLst>
                </a:gridCol>
                <a:gridCol w="3468889">
                  <a:extLst>
                    <a:ext uri="{9D8B030D-6E8A-4147-A177-3AD203B41FA5}">
                      <a16:colId xmlns:a16="http://schemas.microsoft.com/office/drawing/2014/main" xmlns="" val="20002"/>
                    </a:ext>
                  </a:extLst>
                </a:gridCol>
              </a:tblGrid>
              <a:tr h="370840">
                <a:tc>
                  <a:txBody>
                    <a:bodyPr/>
                    <a:lstStyle/>
                    <a:p>
                      <a:pPr algn="ctr"/>
                      <a:r>
                        <a:rPr lang="en-US" dirty="0" smtClean="0"/>
                        <a:t>CONVENTIONAL</a:t>
                      </a:r>
                      <a:endParaRPr lang="en-US" dirty="0"/>
                    </a:p>
                  </a:txBody>
                  <a:tcPr/>
                </a:tc>
                <a:tc>
                  <a:txBody>
                    <a:bodyPr/>
                    <a:lstStyle/>
                    <a:p>
                      <a:pPr algn="ctr"/>
                      <a:r>
                        <a:rPr lang="en-US" dirty="0" smtClean="0"/>
                        <a:t>vs.</a:t>
                      </a:r>
                      <a:endParaRPr lang="en-US" dirty="0"/>
                    </a:p>
                  </a:txBody>
                  <a:tcPr/>
                </a:tc>
                <a:tc>
                  <a:txBody>
                    <a:bodyPr/>
                    <a:lstStyle/>
                    <a:p>
                      <a:pPr algn="ctr"/>
                      <a:r>
                        <a:rPr lang="en-US" dirty="0" smtClean="0"/>
                        <a:t>WELLNESS</a:t>
                      </a:r>
                      <a:endParaRPr lang="en-US" dirty="0"/>
                    </a:p>
                  </a:txBody>
                  <a:tcPr/>
                </a:tc>
                <a:extLst>
                  <a:ext uri="{0D108BD9-81ED-4DB2-BD59-A6C34878D82A}">
                    <a16:rowId xmlns:a16="http://schemas.microsoft.com/office/drawing/2014/main" xmlns="" val="10000"/>
                  </a:ext>
                </a:extLst>
              </a:tr>
              <a:tr h="847781">
                <a:tc>
                  <a:txBody>
                    <a:bodyPr/>
                    <a:lstStyle/>
                    <a:p>
                      <a:pPr marL="0" marR="0">
                        <a:lnSpc>
                          <a:spcPct val="115000"/>
                        </a:lnSpc>
                        <a:spcBef>
                          <a:spcPts val="0"/>
                        </a:spcBef>
                        <a:spcAft>
                          <a:spcPts val="0"/>
                        </a:spcAft>
                      </a:pPr>
                      <a:r>
                        <a:rPr lang="en-US" sz="1350" dirty="0">
                          <a:solidFill>
                            <a:srgbClr val="0070C0"/>
                          </a:solidFill>
                          <a:effectLst/>
                          <a:latin typeface="+mn-lt"/>
                          <a:ea typeface="ＭＳ 明朝"/>
                        </a:rPr>
                        <a:t>Microwaves thaw, cook, and reheat main dishes. Stoves and ovens are meant to cook food quickly at high temperatures.</a:t>
                      </a:r>
                    </a:p>
                  </a:txBody>
                  <a:tcPr marL="68580" marR="68580" marT="0" marB="0"/>
                </a:tc>
                <a:tc>
                  <a:txBody>
                    <a:bodyPr/>
                    <a:lstStyle/>
                    <a:p>
                      <a:pPr marL="0" marR="0" algn="ctr">
                        <a:lnSpc>
                          <a:spcPct val="115000"/>
                        </a:lnSpc>
                        <a:spcBef>
                          <a:spcPts val="0"/>
                        </a:spcBef>
                        <a:spcAft>
                          <a:spcPts val="0"/>
                        </a:spcAft>
                      </a:pPr>
                      <a:r>
                        <a:rPr lang="en-US" sz="1350">
                          <a:solidFill>
                            <a:srgbClr val="0070C0"/>
                          </a:solidFill>
                          <a:effectLst/>
                          <a:latin typeface="+mn-lt"/>
                          <a:ea typeface="ＭＳ 明朝"/>
                        </a:rPr>
                        <a:t>Cooking</a:t>
                      </a:r>
                    </a:p>
                  </a:txBody>
                  <a:tcPr marL="68580" marR="68580" marT="0" marB="0"/>
                </a:tc>
                <a:tc>
                  <a:txBody>
                    <a:bodyPr/>
                    <a:lstStyle/>
                    <a:p>
                      <a:pPr marL="0" marR="0">
                        <a:lnSpc>
                          <a:spcPct val="115000"/>
                        </a:lnSpc>
                        <a:spcBef>
                          <a:spcPts val="0"/>
                        </a:spcBef>
                        <a:spcAft>
                          <a:spcPts val="0"/>
                        </a:spcAft>
                      </a:pPr>
                      <a:r>
                        <a:rPr lang="en-US" sz="1350">
                          <a:solidFill>
                            <a:srgbClr val="0070C0"/>
                          </a:solidFill>
                          <a:effectLst/>
                          <a:latin typeface="+mn-lt"/>
                          <a:ea typeface="ＭＳ 明朝"/>
                        </a:rPr>
                        <a:t>Food is cooked using a range of temperatures and a variety of sources to maintain nutrients and enhance natural flavors.</a:t>
                      </a:r>
                    </a:p>
                  </a:txBody>
                  <a:tcPr marL="68580" marR="68580" marT="0" marB="0"/>
                </a:tc>
                <a:extLst>
                  <a:ext uri="{0D108BD9-81ED-4DB2-BD59-A6C34878D82A}">
                    <a16:rowId xmlns:a16="http://schemas.microsoft.com/office/drawing/2014/main" xmlns="" val="10001"/>
                  </a:ext>
                </a:extLst>
              </a:tr>
              <a:tr h="755511">
                <a:tc>
                  <a:txBody>
                    <a:bodyPr/>
                    <a:lstStyle/>
                    <a:p>
                      <a:pPr marL="0" marR="0">
                        <a:lnSpc>
                          <a:spcPct val="115000"/>
                        </a:lnSpc>
                        <a:spcBef>
                          <a:spcPts val="0"/>
                        </a:spcBef>
                        <a:spcAft>
                          <a:spcPts val="0"/>
                        </a:spcAft>
                      </a:pPr>
                      <a:r>
                        <a:rPr lang="en-US" sz="1350" dirty="0">
                          <a:solidFill>
                            <a:srgbClr val="0070C0"/>
                          </a:solidFill>
                          <a:effectLst/>
                          <a:latin typeface="+mn-lt"/>
                          <a:ea typeface="ＭＳ 明朝"/>
                        </a:rPr>
                        <a:t>A lot of bulky packaging is needed, and only some of it is recyclable. The rest is sent to landfills.</a:t>
                      </a:r>
                    </a:p>
                  </a:txBody>
                  <a:tcPr marL="68580" marR="68580" marT="0" marB="0"/>
                </a:tc>
                <a:tc>
                  <a:txBody>
                    <a:bodyPr/>
                    <a:lstStyle/>
                    <a:p>
                      <a:pPr marL="0" marR="0" algn="ctr">
                        <a:lnSpc>
                          <a:spcPct val="115000"/>
                        </a:lnSpc>
                        <a:spcBef>
                          <a:spcPts val="0"/>
                        </a:spcBef>
                        <a:spcAft>
                          <a:spcPts val="0"/>
                        </a:spcAft>
                      </a:pPr>
                      <a:r>
                        <a:rPr lang="en-US" sz="1350" dirty="0">
                          <a:solidFill>
                            <a:srgbClr val="0070C0"/>
                          </a:solidFill>
                          <a:effectLst/>
                          <a:latin typeface="+mn-lt"/>
                          <a:ea typeface="ＭＳ 明朝"/>
                        </a:rPr>
                        <a:t>Disposal</a:t>
                      </a:r>
                    </a:p>
                  </a:txBody>
                  <a:tcPr marL="68580" marR="68580" marT="0" marB="0"/>
                </a:tc>
                <a:tc>
                  <a:txBody>
                    <a:bodyPr/>
                    <a:lstStyle/>
                    <a:p>
                      <a:pPr marL="0" marR="0">
                        <a:lnSpc>
                          <a:spcPct val="115000"/>
                        </a:lnSpc>
                        <a:spcBef>
                          <a:spcPts val="0"/>
                        </a:spcBef>
                        <a:spcAft>
                          <a:spcPts val="0"/>
                        </a:spcAft>
                      </a:pPr>
                      <a:r>
                        <a:rPr lang="en-US" sz="1350">
                          <a:solidFill>
                            <a:srgbClr val="0070C0"/>
                          </a:solidFill>
                          <a:effectLst/>
                          <a:latin typeface="+mn-lt"/>
                          <a:ea typeface="ＭＳ 明朝"/>
                        </a:rPr>
                        <a:t>Unpackaged, fresh food and reusable containers reduce trash, and compost collection returns organic matter to the soil.</a:t>
                      </a:r>
                    </a:p>
                  </a:txBody>
                  <a:tcPr marL="68580" marR="68580" marT="0" marB="0"/>
                </a:tc>
                <a:extLst>
                  <a:ext uri="{0D108BD9-81ED-4DB2-BD59-A6C34878D82A}">
                    <a16:rowId xmlns:a16="http://schemas.microsoft.com/office/drawing/2014/main" xmlns="" val="10002"/>
                  </a:ext>
                </a:extLst>
              </a:tr>
              <a:tr h="1029248">
                <a:tc>
                  <a:txBody>
                    <a:bodyPr/>
                    <a:lstStyle/>
                    <a:p>
                      <a:pPr marL="0" marR="0">
                        <a:lnSpc>
                          <a:spcPct val="115000"/>
                        </a:lnSpc>
                        <a:spcBef>
                          <a:spcPts val="0"/>
                        </a:spcBef>
                        <a:spcAft>
                          <a:spcPts val="0"/>
                        </a:spcAft>
                      </a:pPr>
                      <a:r>
                        <a:rPr lang="en-US" sz="1350">
                          <a:solidFill>
                            <a:srgbClr val="0070C0"/>
                          </a:solidFill>
                          <a:effectLst/>
                          <a:latin typeface="+mn-lt"/>
                          <a:ea typeface="ＭＳ 明朝"/>
                        </a:rPr>
                        <a:t>Fast, unconscious eating habits increase food proportions. Food is lacking in nutrients, and unhealthy additives allow for convenience and a long shelf life.</a:t>
                      </a:r>
                    </a:p>
                  </a:txBody>
                  <a:tcPr marL="68580" marR="68580" marT="0" marB="0"/>
                </a:tc>
                <a:tc>
                  <a:txBody>
                    <a:bodyPr/>
                    <a:lstStyle/>
                    <a:p>
                      <a:pPr marL="0" marR="0" algn="ctr">
                        <a:lnSpc>
                          <a:spcPct val="115000"/>
                        </a:lnSpc>
                        <a:spcBef>
                          <a:spcPts val="0"/>
                        </a:spcBef>
                        <a:spcAft>
                          <a:spcPts val="0"/>
                        </a:spcAft>
                      </a:pPr>
                      <a:r>
                        <a:rPr lang="en-US" sz="1350" dirty="0">
                          <a:solidFill>
                            <a:srgbClr val="0070C0"/>
                          </a:solidFill>
                          <a:effectLst/>
                          <a:latin typeface="+mn-lt"/>
                          <a:ea typeface="ＭＳ 明朝"/>
                        </a:rPr>
                        <a:t>Consumption</a:t>
                      </a:r>
                    </a:p>
                  </a:txBody>
                  <a:tcPr marL="68580" marR="68580" marT="0" marB="0"/>
                </a:tc>
                <a:tc>
                  <a:txBody>
                    <a:bodyPr/>
                    <a:lstStyle/>
                    <a:p>
                      <a:pPr marL="0" marR="0">
                        <a:lnSpc>
                          <a:spcPct val="115000"/>
                        </a:lnSpc>
                        <a:spcBef>
                          <a:spcPts val="0"/>
                        </a:spcBef>
                        <a:spcAft>
                          <a:spcPts val="0"/>
                        </a:spcAft>
                      </a:pPr>
                      <a:r>
                        <a:rPr lang="en-US" sz="1350" dirty="0">
                          <a:solidFill>
                            <a:srgbClr val="0070C0"/>
                          </a:solidFill>
                          <a:effectLst/>
                          <a:latin typeface="+mn-lt"/>
                          <a:ea typeface="ＭＳ 明朝"/>
                        </a:rPr>
                        <a:t>Visible storage of healthy and fresh food is tempting, food preparation is conscious, and mindful consumption helps regulate proportions.</a:t>
                      </a:r>
                    </a:p>
                  </a:txBody>
                  <a:tcPr marL="68580" marR="68580" marT="0" marB="0"/>
                </a:tc>
                <a:extLst>
                  <a:ext uri="{0D108BD9-81ED-4DB2-BD59-A6C34878D82A}">
                    <a16:rowId xmlns:a16="http://schemas.microsoft.com/office/drawing/2014/main" xmlns="" val="10003"/>
                  </a:ext>
                </a:extLst>
              </a:tr>
              <a:tr h="646017">
                <a:tc>
                  <a:txBody>
                    <a:bodyPr/>
                    <a:lstStyle/>
                    <a:p>
                      <a:pPr marL="0" marR="0">
                        <a:lnSpc>
                          <a:spcPct val="115000"/>
                        </a:lnSpc>
                        <a:spcBef>
                          <a:spcPts val="0"/>
                        </a:spcBef>
                        <a:spcAft>
                          <a:spcPts val="0"/>
                        </a:spcAft>
                      </a:pPr>
                      <a:r>
                        <a:rPr lang="en-US" sz="1350" dirty="0">
                          <a:solidFill>
                            <a:srgbClr val="0070C0"/>
                          </a:solidFill>
                          <a:effectLst/>
                          <a:latin typeface="+mn-lt"/>
                          <a:ea typeface="ＭＳ 明朝"/>
                        </a:rPr>
                        <a:t>Food is prepared in isolation before serving the dishes in a separate space.</a:t>
                      </a:r>
                    </a:p>
                  </a:txBody>
                  <a:tcPr marL="68580" marR="68580" marT="0" marB="0"/>
                </a:tc>
                <a:tc>
                  <a:txBody>
                    <a:bodyPr/>
                    <a:lstStyle/>
                    <a:p>
                      <a:pPr marL="0" marR="0" algn="ctr">
                        <a:lnSpc>
                          <a:spcPct val="115000"/>
                        </a:lnSpc>
                        <a:spcBef>
                          <a:spcPts val="0"/>
                        </a:spcBef>
                        <a:spcAft>
                          <a:spcPts val="0"/>
                        </a:spcAft>
                      </a:pPr>
                      <a:r>
                        <a:rPr lang="en-US" sz="1350" dirty="0">
                          <a:solidFill>
                            <a:srgbClr val="0070C0"/>
                          </a:solidFill>
                          <a:effectLst/>
                          <a:latin typeface="+mn-lt"/>
                          <a:ea typeface="ＭＳ 明朝"/>
                        </a:rPr>
                        <a:t>Social Activity</a:t>
                      </a:r>
                    </a:p>
                  </a:txBody>
                  <a:tcPr marL="68580" marR="68580" marT="0" marB="0"/>
                </a:tc>
                <a:tc>
                  <a:txBody>
                    <a:bodyPr/>
                    <a:lstStyle/>
                    <a:p>
                      <a:pPr marL="0" marR="0">
                        <a:lnSpc>
                          <a:spcPct val="115000"/>
                        </a:lnSpc>
                        <a:spcBef>
                          <a:spcPts val="0"/>
                        </a:spcBef>
                        <a:spcAft>
                          <a:spcPts val="0"/>
                        </a:spcAft>
                      </a:pPr>
                      <a:r>
                        <a:rPr lang="en-US" sz="1350" dirty="0">
                          <a:solidFill>
                            <a:srgbClr val="0070C0"/>
                          </a:solidFill>
                          <a:effectLst/>
                          <a:latin typeface="+mn-lt"/>
                          <a:ea typeface="ＭＳ 明朝"/>
                        </a:rPr>
                        <a:t>The kitchen is the heart of the home, designed for gathering, entertaining, and nourishing.</a:t>
                      </a:r>
                    </a:p>
                  </a:txBody>
                  <a:tcPr marL="68580" marR="68580"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674763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Health and Wellness Food and Beverage Trends</a:t>
            </a:r>
          </a:p>
        </p:txBody>
      </p:sp>
      <p:sp>
        <p:nvSpPr>
          <p:cNvPr id="3" name="Content Placeholder 2"/>
          <p:cNvSpPr>
            <a:spLocks noGrp="1"/>
          </p:cNvSpPr>
          <p:nvPr>
            <p:ph idx="1"/>
          </p:nvPr>
        </p:nvSpPr>
        <p:spPr>
          <a:xfrm>
            <a:off x="417007" y="1059179"/>
            <a:ext cx="8229600" cy="3975157"/>
          </a:xfrm>
        </p:spPr>
        <p:txBody>
          <a:bodyPr>
            <a:normAutofit/>
          </a:bodyPr>
          <a:lstStyle/>
          <a:p>
            <a:r>
              <a:rPr lang="en-US" sz="2200" b="1" dirty="0" smtClean="0">
                <a:solidFill>
                  <a:srgbClr val="002060"/>
                </a:solidFill>
              </a:rPr>
              <a:t>Slow Food Restaurants</a:t>
            </a:r>
          </a:p>
          <a:p>
            <a:pPr lvl="1"/>
            <a:r>
              <a:rPr lang="en-US" sz="1800" dirty="0" smtClean="0">
                <a:solidFill>
                  <a:srgbClr val="002060"/>
                </a:solidFill>
              </a:rPr>
              <a:t>Inspired by Mediterranean culture</a:t>
            </a:r>
          </a:p>
          <a:p>
            <a:pPr lvl="1"/>
            <a:r>
              <a:rPr lang="en-US" sz="1800" dirty="0" smtClean="0">
                <a:solidFill>
                  <a:srgbClr val="002060"/>
                </a:solidFill>
              </a:rPr>
              <a:t>Focuses on enjoying food, not eating it as quick as possible</a:t>
            </a:r>
          </a:p>
          <a:p>
            <a:pPr marL="457200" lvl="1" indent="0">
              <a:buNone/>
            </a:pPr>
            <a:endParaRPr lang="en-US" sz="1800" dirty="0" smtClean="0">
              <a:solidFill>
                <a:srgbClr val="002060"/>
              </a:solidFill>
            </a:endParaRPr>
          </a:p>
          <a:p>
            <a:pPr marL="457200" lvl="1" indent="0">
              <a:buNone/>
            </a:pPr>
            <a:endParaRPr lang="en-US" sz="1800" dirty="0" smtClean="0">
              <a:solidFill>
                <a:srgbClr val="002060"/>
              </a:solidFill>
            </a:endParaRPr>
          </a:p>
          <a:p>
            <a:r>
              <a:rPr lang="en-US" sz="2200" b="1" dirty="0" smtClean="0">
                <a:solidFill>
                  <a:srgbClr val="002060"/>
                </a:solidFill>
              </a:rPr>
              <a:t>Functional Foods</a:t>
            </a:r>
          </a:p>
          <a:p>
            <a:pPr lvl="1"/>
            <a:r>
              <a:rPr lang="en-US" sz="1800" dirty="0" smtClean="0">
                <a:solidFill>
                  <a:srgbClr val="002060"/>
                </a:solidFill>
              </a:rPr>
              <a:t>Has the following traits:</a:t>
            </a:r>
          </a:p>
          <a:p>
            <a:pPr lvl="2"/>
            <a:r>
              <a:rPr lang="en-US" sz="1400" dirty="0" smtClean="0">
                <a:solidFill>
                  <a:srgbClr val="002060"/>
                </a:solidFill>
              </a:rPr>
              <a:t>Health benefits -  should enhance the target function or help to prevent the disease occurrence</a:t>
            </a:r>
          </a:p>
          <a:p>
            <a:pPr lvl="2"/>
            <a:r>
              <a:rPr lang="en-US" sz="1400" dirty="0" smtClean="0">
                <a:solidFill>
                  <a:srgbClr val="002060"/>
                </a:solidFill>
              </a:rPr>
              <a:t>Nature of food – remain as traditional food</a:t>
            </a:r>
          </a:p>
          <a:p>
            <a:pPr lvl="2"/>
            <a:r>
              <a:rPr lang="en-US" sz="1400" dirty="0" smtClean="0">
                <a:solidFill>
                  <a:srgbClr val="002060"/>
                </a:solidFill>
              </a:rPr>
              <a:t>Level of function – beyond its basic nutritional function</a:t>
            </a:r>
          </a:p>
          <a:p>
            <a:pPr lvl="2"/>
            <a:r>
              <a:rPr lang="en-US" sz="1400" dirty="0" smtClean="0">
                <a:solidFill>
                  <a:srgbClr val="002060"/>
                </a:solidFill>
              </a:rPr>
              <a:t>Consumption pattern – per normal routine diet</a:t>
            </a:r>
            <a:endParaRPr lang="en-US" sz="1400" dirty="0">
              <a:solidFill>
                <a:srgbClr val="00206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0337" t="19775" r="6137" b="4919"/>
          <a:stretch/>
        </p:blipFill>
        <p:spPr>
          <a:xfrm>
            <a:off x="7074661" y="1059179"/>
            <a:ext cx="1571946" cy="2342385"/>
          </a:xfrm>
          <a:prstGeom prst="rect">
            <a:avLst/>
          </a:prstGeom>
        </p:spPr>
      </p:pic>
    </p:spTree>
    <p:extLst>
      <p:ext uri="{BB962C8B-B14F-4D97-AF65-F5344CB8AC3E}">
        <p14:creationId xmlns:p14="http://schemas.microsoft.com/office/powerpoint/2010/main" val="87325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a:solidFill>
                  <a:srgbClr val="002060"/>
                </a:solidFill>
              </a:rPr>
              <a:t>Combining Health and Wellness Foods and Beverages with other Wellness Activities</a:t>
            </a:r>
          </a:p>
        </p:txBody>
      </p:sp>
      <p:cxnSp>
        <p:nvCxnSpPr>
          <p:cNvPr id="5" name="Straight Arrow Connector 4"/>
          <p:cNvCxnSpPr/>
          <p:nvPr/>
        </p:nvCxnSpPr>
        <p:spPr>
          <a:xfrm>
            <a:off x="2744199" y="1225647"/>
            <a:ext cx="4689117" cy="0"/>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7" name="Content Placeholder 2"/>
          <p:cNvSpPr>
            <a:spLocks noGrp="1"/>
          </p:cNvSpPr>
          <p:nvPr>
            <p:ph idx="1"/>
          </p:nvPr>
        </p:nvSpPr>
        <p:spPr>
          <a:xfrm>
            <a:off x="395905" y="998806"/>
            <a:ext cx="8494356" cy="3811914"/>
          </a:xfrm>
        </p:spPr>
        <p:txBody>
          <a:bodyPr>
            <a:noAutofit/>
          </a:bodyPr>
          <a:lstStyle/>
          <a:p>
            <a:r>
              <a:rPr lang="en-US" sz="2000" dirty="0">
                <a:solidFill>
                  <a:srgbClr val="002060"/>
                </a:solidFill>
              </a:rPr>
              <a:t>People want to consume ingredients and products that align with their overall health and fitness </a:t>
            </a:r>
            <a:r>
              <a:rPr lang="en-US" sz="2000" dirty="0" smtClean="0">
                <a:solidFill>
                  <a:srgbClr val="002060"/>
                </a:solidFill>
              </a:rPr>
              <a:t>goals</a:t>
            </a:r>
          </a:p>
          <a:p>
            <a:endParaRPr lang="en-US" sz="1400" dirty="0" smtClean="0">
              <a:solidFill>
                <a:srgbClr val="002060"/>
              </a:solidFill>
            </a:endParaRPr>
          </a:p>
          <a:p>
            <a:r>
              <a:rPr lang="en-US" sz="2000" dirty="0" smtClean="0">
                <a:solidFill>
                  <a:srgbClr val="002060"/>
                </a:solidFill>
              </a:rPr>
              <a:t>Beyond </a:t>
            </a:r>
            <a:r>
              <a:rPr lang="en-US" sz="2000" dirty="0">
                <a:solidFill>
                  <a:srgbClr val="002060"/>
                </a:solidFill>
              </a:rPr>
              <a:t>simply losing weight and </a:t>
            </a:r>
            <a:r>
              <a:rPr lang="en-US" sz="2000" i="1" dirty="0">
                <a:solidFill>
                  <a:srgbClr val="002060"/>
                </a:solidFill>
              </a:rPr>
              <a:t>looking good</a:t>
            </a:r>
            <a:r>
              <a:rPr lang="en-US" sz="2000" dirty="0">
                <a:solidFill>
                  <a:srgbClr val="002060"/>
                </a:solidFill>
              </a:rPr>
              <a:t>, they want to embrace personal responsibility and </a:t>
            </a:r>
            <a:r>
              <a:rPr lang="en-US" sz="2000" i="1" dirty="0">
                <a:solidFill>
                  <a:srgbClr val="002060"/>
                </a:solidFill>
              </a:rPr>
              <a:t>feel </a:t>
            </a:r>
            <a:r>
              <a:rPr lang="en-US" sz="2000" i="1" dirty="0" smtClean="0">
                <a:solidFill>
                  <a:srgbClr val="002060"/>
                </a:solidFill>
              </a:rPr>
              <a:t>good</a:t>
            </a:r>
          </a:p>
          <a:p>
            <a:endParaRPr lang="en-US" sz="1400" dirty="0" smtClean="0">
              <a:solidFill>
                <a:srgbClr val="002060"/>
              </a:solidFill>
            </a:endParaRPr>
          </a:p>
          <a:p>
            <a:r>
              <a:rPr lang="en-US" sz="2000" dirty="0" smtClean="0">
                <a:solidFill>
                  <a:srgbClr val="002060"/>
                </a:solidFill>
              </a:rPr>
              <a:t>Traditional wellness ingredients are being incorporated into consumers’ diets</a:t>
            </a:r>
          </a:p>
          <a:p>
            <a:endParaRPr lang="en-US" sz="1400" dirty="0" smtClean="0">
              <a:solidFill>
                <a:srgbClr val="002060"/>
              </a:solidFill>
            </a:endParaRPr>
          </a:p>
          <a:p>
            <a:r>
              <a:rPr lang="en-US" sz="2000" dirty="0" smtClean="0">
                <a:solidFill>
                  <a:srgbClr val="002060"/>
                </a:solidFill>
              </a:rPr>
              <a:t>Food </a:t>
            </a:r>
            <a:r>
              <a:rPr lang="en-US" sz="2000" dirty="0">
                <a:solidFill>
                  <a:srgbClr val="002060"/>
                </a:solidFill>
              </a:rPr>
              <a:t>movements like farm-to-table are re-centering the focus on local </a:t>
            </a:r>
            <a:r>
              <a:rPr lang="en-US" sz="2000" dirty="0" smtClean="0">
                <a:solidFill>
                  <a:srgbClr val="002060"/>
                </a:solidFill>
              </a:rPr>
              <a:t>communities</a:t>
            </a:r>
          </a:p>
          <a:p>
            <a:endParaRPr lang="en-US" sz="1400" dirty="0" smtClean="0">
              <a:solidFill>
                <a:srgbClr val="002060"/>
              </a:solidFill>
            </a:endParaRPr>
          </a:p>
          <a:p>
            <a:r>
              <a:rPr lang="en-US" sz="2000" dirty="0" smtClean="0">
                <a:solidFill>
                  <a:srgbClr val="002060"/>
                </a:solidFill>
              </a:rPr>
              <a:t>Wellness </a:t>
            </a:r>
            <a:r>
              <a:rPr lang="en-US" sz="2000" dirty="0">
                <a:solidFill>
                  <a:srgbClr val="002060"/>
                </a:solidFill>
              </a:rPr>
              <a:t>retreats </a:t>
            </a:r>
            <a:r>
              <a:rPr lang="en-US" sz="2000" dirty="0" smtClean="0">
                <a:solidFill>
                  <a:srgbClr val="002060"/>
                </a:solidFill>
              </a:rPr>
              <a:t>often </a:t>
            </a:r>
            <a:r>
              <a:rPr lang="en-US" sz="2000" dirty="0">
                <a:solidFill>
                  <a:srgbClr val="002060"/>
                </a:solidFill>
              </a:rPr>
              <a:t>integrate a healthy </a:t>
            </a:r>
            <a:r>
              <a:rPr lang="en-US" sz="2000" dirty="0" smtClean="0">
                <a:solidFill>
                  <a:srgbClr val="002060"/>
                </a:solidFill>
              </a:rPr>
              <a:t>diet</a:t>
            </a:r>
          </a:p>
        </p:txBody>
      </p:sp>
    </p:spTree>
    <p:extLst>
      <p:ext uri="{BB962C8B-B14F-4D97-AF65-F5344CB8AC3E}">
        <p14:creationId xmlns:p14="http://schemas.microsoft.com/office/powerpoint/2010/main" val="193062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199" y="914400"/>
            <a:ext cx="8229601" cy="3680223"/>
          </a:xfrm>
        </p:spPr>
        <p:txBody>
          <a:bodyPr>
            <a:normAutofit fontScale="40000" lnSpcReduction="20000"/>
          </a:bodyPr>
          <a:lstStyle/>
          <a:p>
            <a:pPr>
              <a:lnSpc>
                <a:spcPct val="107000"/>
              </a:lnSpc>
              <a:spcBef>
                <a:spcPts val="0"/>
              </a:spcBef>
              <a:spcAft>
                <a:spcPts val="800"/>
              </a:spcAft>
            </a:pPr>
            <a:r>
              <a:rPr lang="en-US" sz="4500" dirty="0">
                <a:solidFill>
                  <a:srgbClr val="002060"/>
                </a:solidFill>
                <a:ea typeface="Calibri" panose="020F0502020204030204" pitchFamily="34" charset="0"/>
                <a:cs typeface="Times New Roman" panose="02020603050405020304" pitchFamily="18" charset="0"/>
              </a:rPr>
              <a:t>The Smoothie industry is growing 7% a year and smoothies are seen as a good source of fiber and other nutrients. </a:t>
            </a:r>
          </a:p>
          <a:p>
            <a:pPr>
              <a:lnSpc>
                <a:spcPct val="107000"/>
              </a:lnSpc>
              <a:spcBef>
                <a:spcPts val="0"/>
              </a:spcBef>
              <a:spcAft>
                <a:spcPts val="800"/>
              </a:spcAft>
            </a:pPr>
            <a:endParaRPr lang="en-US" sz="4500" dirty="0" smtClean="0">
              <a:solidFill>
                <a:srgbClr val="002060"/>
              </a:solidFill>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4500" dirty="0" smtClean="0">
                <a:solidFill>
                  <a:srgbClr val="002060"/>
                </a:solidFill>
                <a:ea typeface="Calibri" panose="020F0502020204030204" pitchFamily="34" charset="0"/>
                <a:cs typeface="Times New Roman" panose="02020603050405020304" pitchFamily="18" charset="0"/>
              </a:rPr>
              <a:t>One </a:t>
            </a:r>
            <a:r>
              <a:rPr lang="en-US" sz="4500" dirty="0">
                <a:solidFill>
                  <a:srgbClr val="002060"/>
                </a:solidFill>
                <a:ea typeface="Calibri" panose="020F0502020204030204" pitchFamily="34" charset="0"/>
                <a:cs typeface="Times New Roman" panose="02020603050405020304" pitchFamily="18" charset="0"/>
              </a:rPr>
              <a:t>major health and wellness food and beverage trend is farm to table or locally sourced products. This is where products are grown locally and brought straight to the market where the community can purchase them.</a:t>
            </a:r>
          </a:p>
          <a:p>
            <a:pPr>
              <a:lnSpc>
                <a:spcPct val="107000"/>
              </a:lnSpc>
              <a:spcBef>
                <a:spcPts val="0"/>
              </a:spcBef>
              <a:spcAft>
                <a:spcPts val="800"/>
              </a:spcAft>
            </a:pPr>
            <a:endParaRPr lang="en-US" sz="4500" dirty="0" smtClean="0">
              <a:solidFill>
                <a:srgbClr val="002060"/>
              </a:solidFill>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4500" dirty="0" smtClean="0">
                <a:solidFill>
                  <a:srgbClr val="002060"/>
                </a:solidFill>
                <a:ea typeface="Calibri" panose="020F0502020204030204" pitchFamily="34" charset="0"/>
                <a:cs typeface="Times New Roman" panose="02020603050405020304" pitchFamily="18" charset="0"/>
              </a:rPr>
              <a:t>The </a:t>
            </a:r>
            <a:r>
              <a:rPr lang="en-US" sz="4500" dirty="0">
                <a:solidFill>
                  <a:srgbClr val="002060"/>
                </a:solidFill>
                <a:ea typeface="Calibri" panose="020F0502020204030204" pitchFamily="34" charset="0"/>
                <a:cs typeface="Times New Roman" panose="02020603050405020304" pitchFamily="18" charset="0"/>
              </a:rPr>
              <a:t>four principles of the farm to table concept are: food security, proximity, self-reliance, and sustainability</a:t>
            </a:r>
            <a:r>
              <a:rPr lang="en-US" sz="4500" dirty="0" smtClean="0">
                <a:solidFill>
                  <a:srgbClr val="002060"/>
                </a:solidFill>
                <a:ea typeface="Calibri" panose="020F0502020204030204" pitchFamily="34" charset="0"/>
                <a:cs typeface="Times New Roman" panose="02020603050405020304" pitchFamily="18" charset="0"/>
              </a:rPr>
              <a:t>.</a:t>
            </a:r>
          </a:p>
          <a:p>
            <a:pPr>
              <a:lnSpc>
                <a:spcPct val="107000"/>
              </a:lnSpc>
              <a:spcBef>
                <a:spcPts val="0"/>
              </a:spcBef>
              <a:spcAft>
                <a:spcPts val="800"/>
              </a:spcAft>
            </a:pPr>
            <a:endParaRPr lang="en-US" sz="4500" dirty="0" smtClean="0">
              <a:solidFill>
                <a:srgbClr val="002060"/>
              </a:solidFill>
            </a:endParaRPr>
          </a:p>
          <a:p>
            <a:pPr>
              <a:lnSpc>
                <a:spcPct val="107000"/>
              </a:lnSpc>
              <a:spcBef>
                <a:spcPts val="0"/>
              </a:spcBef>
              <a:spcAft>
                <a:spcPts val="800"/>
              </a:spcAft>
            </a:pPr>
            <a:r>
              <a:rPr lang="en-US" sz="4500" dirty="0" smtClean="0">
                <a:solidFill>
                  <a:srgbClr val="002060"/>
                </a:solidFill>
              </a:rPr>
              <a:t>Another </a:t>
            </a:r>
            <a:r>
              <a:rPr lang="en-US" sz="4500" dirty="0">
                <a:solidFill>
                  <a:srgbClr val="002060"/>
                </a:solidFill>
              </a:rPr>
              <a:t>major health and wellness food and beverage trend is organic food.</a:t>
            </a:r>
          </a:p>
          <a:p>
            <a:pPr marL="0" marR="0">
              <a:lnSpc>
                <a:spcPct val="107000"/>
              </a:lnSpc>
              <a:spcBef>
                <a:spcPts val="0"/>
              </a:spcBef>
              <a:spcAft>
                <a:spcPts val="800"/>
              </a:spcAft>
            </a:pP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790521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914400"/>
            <a:ext cx="8349175" cy="3680223"/>
          </a:xfrm>
        </p:spPr>
        <p:txBody>
          <a:bodyPr>
            <a:normAutofit/>
          </a:bodyPr>
          <a:lstStyle/>
          <a:p>
            <a:pPr>
              <a:lnSpc>
                <a:spcPct val="107000"/>
              </a:lnSpc>
              <a:spcBef>
                <a:spcPts val="0"/>
              </a:spcBef>
              <a:spcAft>
                <a:spcPts val="800"/>
              </a:spcAft>
            </a:pP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Limited ingredient diets like vegetarian, vegan, </a:t>
            </a:r>
            <a:r>
              <a:rPr lang="en-US" sz="20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pescatarian</a:t>
            </a: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and paleo are also another food and beverage trend in health and wellness.</a:t>
            </a:r>
          </a:p>
          <a:p>
            <a:pPr>
              <a:lnSpc>
                <a:spcPct val="107000"/>
              </a:lnSpc>
              <a:spcBef>
                <a:spcPts val="0"/>
              </a:spcBef>
              <a:spcAft>
                <a:spcPts val="800"/>
              </a:spcAft>
            </a:pPr>
            <a:endPar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Vegetarian</a:t>
            </a: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vegan, and </a:t>
            </a:r>
            <a:r>
              <a:rPr lang="en-US" sz="20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pescatarian</a:t>
            </a: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are similar in that the limit the amount of animal products a person consumes.</a:t>
            </a:r>
          </a:p>
          <a:p>
            <a:pPr>
              <a:lnSpc>
                <a:spcPct val="107000"/>
              </a:lnSpc>
              <a:spcBef>
                <a:spcPts val="0"/>
              </a:spcBef>
              <a:spcAft>
                <a:spcPts val="800"/>
              </a:spcAft>
            </a:pPr>
            <a:endPar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More </a:t>
            </a: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recently, immersive and sensory food experiences through the use of AR and VR have become popular. </a:t>
            </a:r>
          </a:p>
          <a:p>
            <a:endParaRPr lang="en-US" sz="2000" dirty="0"/>
          </a:p>
        </p:txBody>
      </p:sp>
    </p:spTree>
    <p:extLst>
      <p:ext uri="{BB962C8B-B14F-4D97-AF65-F5344CB8AC3E}">
        <p14:creationId xmlns:p14="http://schemas.microsoft.com/office/powerpoint/2010/main" val="4067259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548642" y="914400"/>
            <a:ext cx="7969348" cy="3680223"/>
          </a:xfrm>
        </p:spPr>
        <p:txBody>
          <a:bodyPr>
            <a:normAutofit/>
          </a:bodyPr>
          <a:lstStyle/>
          <a:p>
            <a:pPr>
              <a:lnSpc>
                <a:spcPct val="107000"/>
              </a:lnSpc>
              <a:spcBef>
                <a:spcPts val="0"/>
              </a:spcBef>
              <a:spcAft>
                <a:spcPts val="800"/>
              </a:spcAft>
            </a:pP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Other trends include eating for happiness, healthy beverages</a:t>
            </a:r>
            <a:r>
              <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use of </a:t>
            </a:r>
            <a:r>
              <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technology, slow food restaurants, and functional foods. </a:t>
            </a: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Lastly</a:t>
            </a: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the kitchen has been reimagined in the following ways to focus more on health and wellness: delivery, storage, preparation, cooking, disposal, consumption, and social activity</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spcAft>
                <a:spcPts val="800"/>
              </a:spcAft>
            </a:pPr>
            <a:endPar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List five </a:t>
            </a:r>
            <a: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interesting </a:t>
            </a:r>
            <a:r>
              <a:rPr lang="en-US" sz="2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things you have learned during this week</a:t>
            </a: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025253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Learning Outcomes</a:t>
            </a:r>
          </a:p>
        </p:txBody>
      </p:sp>
      <p:sp>
        <p:nvSpPr>
          <p:cNvPr id="3" name="Content Placeholder 2"/>
          <p:cNvSpPr>
            <a:spLocks noGrp="1"/>
          </p:cNvSpPr>
          <p:nvPr>
            <p:ph idx="1"/>
          </p:nvPr>
        </p:nvSpPr>
        <p:spPr>
          <a:xfrm>
            <a:off x="457200" y="1063229"/>
            <a:ext cx="8229600" cy="3531394"/>
          </a:xfrm>
        </p:spPr>
        <p:txBody>
          <a:bodyPr>
            <a:noAutofit/>
          </a:bodyPr>
          <a:lstStyle/>
          <a:p>
            <a:pPr marL="514350" indent="-514350">
              <a:buFont typeface="+mj-lt"/>
              <a:buAutoNum type="arabicPeriod"/>
            </a:pPr>
            <a:r>
              <a:rPr lang="en-US" sz="2000" dirty="0" smtClean="0">
                <a:solidFill>
                  <a:srgbClr val="002060"/>
                </a:solidFill>
              </a:rPr>
              <a:t>Discuss </a:t>
            </a:r>
            <a:r>
              <a:rPr lang="en-US" sz="2000" dirty="0">
                <a:solidFill>
                  <a:srgbClr val="002060"/>
                </a:solidFill>
              </a:rPr>
              <a:t>the case study of </a:t>
            </a:r>
            <a:r>
              <a:rPr lang="en-US" sz="2000" dirty="0" smtClean="0">
                <a:solidFill>
                  <a:srgbClr val="002060"/>
                </a:solidFill>
              </a:rPr>
              <a:t>The Smoothie Industry</a:t>
            </a:r>
            <a:endParaRPr lang="en-US" sz="2000" dirty="0">
              <a:solidFill>
                <a:srgbClr val="002060"/>
              </a:solidFill>
            </a:endParaRPr>
          </a:p>
          <a:p>
            <a:pPr marL="514350" indent="-514350">
              <a:buFont typeface="+mj-lt"/>
              <a:buAutoNum type="arabicPeriod"/>
            </a:pPr>
            <a:r>
              <a:rPr lang="en-US" sz="2000" dirty="0" smtClean="0">
                <a:solidFill>
                  <a:srgbClr val="002060"/>
                </a:solidFill>
              </a:rPr>
              <a:t>Define </a:t>
            </a:r>
            <a:r>
              <a:rPr lang="en-US" sz="2000" dirty="0">
                <a:solidFill>
                  <a:srgbClr val="002060"/>
                </a:solidFill>
              </a:rPr>
              <a:t>the concept of health and wellness food and beverages</a:t>
            </a:r>
          </a:p>
          <a:p>
            <a:pPr marL="514350" indent="-514350">
              <a:buFont typeface="+mj-lt"/>
              <a:buAutoNum type="arabicPeriod"/>
            </a:pPr>
            <a:r>
              <a:rPr lang="en-US" sz="2000" dirty="0" smtClean="0">
                <a:solidFill>
                  <a:srgbClr val="002060"/>
                </a:solidFill>
              </a:rPr>
              <a:t>Explain </a:t>
            </a:r>
            <a:r>
              <a:rPr lang="en-US" sz="2000" dirty="0">
                <a:solidFill>
                  <a:srgbClr val="002060"/>
                </a:solidFill>
              </a:rPr>
              <a:t>the market value of health and wellness food and beverage market in the US and globally</a:t>
            </a:r>
          </a:p>
          <a:p>
            <a:pPr marL="514350" indent="-514350">
              <a:buFont typeface="+mj-lt"/>
              <a:buAutoNum type="arabicPeriod"/>
            </a:pPr>
            <a:r>
              <a:rPr lang="en-US" sz="2000" dirty="0" smtClean="0">
                <a:solidFill>
                  <a:srgbClr val="002060"/>
                </a:solidFill>
              </a:rPr>
              <a:t>Identify </a:t>
            </a:r>
            <a:r>
              <a:rPr lang="en-US" sz="2000" dirty="0">
                <a:solidFill>
                  <a:srgbClr val="002060"/>
                </a:solidFill>
              </a:rPr>
              <a:t>and explain several healthy food and beverage trends</a:t>
            </a:r>
          </a:p>
          <a:p>
            <a:pPr marL="514350" indent="-514350">
              <a:buFont typeface="+mj-lt"/>
              <a:buAutoNum type="arabicPeriod"/>
            </a:pPr>
            <a:r>
              <a:rPr lang="en-US" sz="2000" dirty="0" smtClean="0">
                <a:solidFill>
                  <a:srgbClr val="002060"/>
                </a:solidFill>
              </a:rPr>
              <a:t>Discuss </a:t>
            </a:r>
            <a:r>
              <a:rPr lang="en-US" sz="2000" dirty="0">
                <a:solidFill>
                  <a:srgbClr val="002060"/>
                </a:solidFill>
              </a:rPr>
              <a:t>how healthy/wellness food and beverages can be combined with other wellness activities</a:t>
            </a:r>
          </a:p>
          <a:p>
            <a:pPr marL="514350" indent="-514350">
              <a:buFont typeface="+mj-lt"/>
              <a:buAutoNum type="arabicPeriod"/>
            </a:pPr>
            <a:r>
              <a:rPr lang="en-US" sz="2000" dirty="0" smtClean="0">
                <a:solidFill>
                  <a:srgbClr val="002060"/>
                </a:solidFill>
              </a:rPr>
              <a:t>Offer </a:t>
            </a:r>
            <a:r>
              <a:rPr lang="en-US" sz="2000" dirty="0">
                <a:solidFill>
                  <a:srgbClr val="002060"/>
                </a:solidFill>
              </a:rPr>
              <a:t>suggestions on how foodservice, hospitality, and tourism businesses can utilize health and wellness food and beverage trends in their business operations </a:t>
            </a:r>
          </a:p>
        </p:txBody>
      </p:sp>
    </p:spTree>
    <p:extLst>
      <p:ext uri="{BB962C8B-B14F-4D97-AF65-F5344CB8AC3E}">
        <p14:creationId xmlns:p14="http://schemas.microsoft.com/office/powerpoint/2010/main" val="1860832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1753" b="35476"/>
          <a:stretch/>
        </p:blipFill>
        <p:spPr>
          <a:xfrm>
            <a:off x="0" y="929405"/>
            <a:ext cx="9144000" cy="4214093"/>
          </a:xfrm>
          <a:prstGeom prst="rect">
            <a:avLst/>
          </a:prstGeom>
        </p:spPr>
      </p:pic>
      <p:sp>
        <p:nvSpPr>
          <p:cNvPr id="2" name="Title 1"/>
          <p:cNvSpPr>
            <a:spLocks noGrp="1"/>
          </p:cNvSpPr>
          <p:nvPr>
            <p:ph type="title"/>
          </p:nvPr>
        </p:nvSpPr>
        <p:spPr>
          <a:xfrm>
            <a:off x="457200" y="21047"/>
            <a:ext cx="8229600" cy="857250"/>
          </a:xfrm>
        </p:spPr>
        <p:txBody>
          <a:bodyPr>
            <a:normAutofit/>
          </a:bodyPr>
          <a:lstStyle/>
          <a:p>
            <a:r>
              <a:rPr lang="en-US" sz="2800" b="1" dirty="0">
                <a:solidFill>
                  <a:srgbClr val="002060"/>
                </a:solidFill>
              </a:rPr>
              <a:t>Case Study: </a:t>
            </a:r>
            <a:r>
              <a:rPr lang="en-US" sz="2800" b="1" dirty="0" smtClean="0">
                <a:solidFill>
                  <a:srgbClr val="002060"/>
                </a:solidFill>
              </a:rPr>
              <a:t>The Smoothie Industry</a:t>
            </a:r>
            <a:endParaRPr lang="en-US" sz="2800" b="1" dirty="0">
              <a:solidFill>
                <a:srgbClr val="002060"/>
              </a:solidFill>
            </a:endParaRPr>
          </a:p>
        </p:txBody>
      </p:sp>
    </p:spTree>
    <p:extLst>
      <p:ext uri="{BB962C8B-B14F-4D97-AF65-F5344CB8AC3E}">
        <p14:creationId xmlns:p14="http://schemas.microsoft.com/office/powerpoint/2010/main" val="2067292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43" y="205979"/>
            <a:ext cx="8959064" cy="857250"/>
          </a:xfrm>
        </p:spPr>
        <p:txBody>
          <a:bodyPr>
            <a:normAutofit fontScale="90000"/>
          </a:bodyPr>
          <a:lstStyle/>
          <a:p>
            <a:r>
              <a:rPr lang="en-US" sz="2800" b="1" dirty="0">
                <a:solidFill>
                  <a:srgbClr val="002060"/>
                </a:solidFill>
              </a:rPr>
              <a:t>The Concept </a:t>
            </a:r>
            <a:r>
              <a:rPr lang="en-US" sz="2800" b="1" dirty="0" smtClean="0">
                <a:solidFill>
                  <a:srgbClr val="002060"/>
                </a:solidFill>
              </a:rPr>
              <a:t>and Scope </a:t>
            </a:r>
            <a:r>
              <a:rPr lang="en-US" sz="2800" b="1" dirty="0">
                <a:solidFill>
                  <a:srgbClr val="002060"/>
                </a:solidFill>
              </a:rPr>
              <a:t>of Health </a:t>
            </a:r>
            <a:r>
              <a:rPr lang="en-US" sz="2800" b="1" dirty="0" smtClean="0">
                <a:solidFill>
                  <a:srgbClr val="002060"/>
                </a:solidFill>
              </a:rPr>
              <a:t>&amp; Wellness </a:t>
            </a:r>
            <a:r>
              <a:rPr lang="en-US" sz="2800" b="1" dirty="0">
                <a:solidFill>
                  <a:srgbClr val="002060"/>
                </a:solidFill>
              </a:rPr>
              <a:t>Food </a:t>
            </a:r>
            <a:r>
              <a:rPr lang="en-US" sz="2800" b="1" dirty="0" smtClean="0">
                <a:solidFill>
                  <a:srgbClr val="002060"/>
                </a:solidFill>
              </a:rPr>
              <a:t>&amp; Beverages</a:t>
            </a:r>
            <a:endParaRPr lang="en-US" sz="2800" b="1" dirty="0">
              <a:solidFill>
                <a:srgbClr val="002060"/>
              </a:solidFill>
            </a:endParaRPr>
          </a:p>
        </p:txBody>
      </p:sp>
      <p:sp>
        <p:nvSpPr>
          <p:cNvPr id="5" name="Content Placeholder 2"/>
          <p:cNvSpPr>
            <a:spLocks noGrp="1"/>
          </p:cNvSpPr>
          <p:nvPr>
            <p:ph idx="1"/>
          </p:nvPr>
        </p:nvSpPr>
        <p:spPr>
          <a:xfrm>
            <a:off x="417006" y="1059180"/>
            <a:ext cx="8523011" cy="3394472"/>
          </a:xfrm>
        </p:spPr>
        <p:txBody>
          <a:bodyPr>
            <a:normAutofit/>
          </a:bodyPr>
          <a:lstStyle/>
          <a:p>
            <a:r>
              <a:rPr lang="en-US" sz="2000" dirty="0">
                <a:solidFill>
                  <a:srgbClr val="002060"/>
                </a:solidFill>
              </a:rPr>
              <a:t>Food and beverages in the health and wellness industry are specifically formulated to provide nutritional, health, and functional benefits to </a:t>
            </a:r>
            <a:r>
              <a:rPr lang="en-US" sz="2000" dirty="0" smtClean="0">
                <a:solidFill>
                  <a:srgbClr val="002060"/>
                </a:solidFill>
              </a:rPr>
              <a:t>consumers</a:t>
            </a:r>
          </a:p>
          <a:p>
            <a:endParaRPr lang="en-US" sz="2000" dirty="0" smtClean="0">
              <a:solidFill>
                <a:srgbClr val="002060"/>
              </a:solidFill>
            </a:endParaRPr>
          </a:p>
          <a:p>
            <a:r>
              <a:rPr lang="en-US" sz="2000" dirty="0" smtClean="0">
                <a:solidFill>
                  <a:srgbClr val="002060"/>
                </a:solidFill>
              </a:rPr>
              <a:t>The </a:t>
            </a:r>
            <a:r>
              <a:rPr lang="en-US" sz="2000" dirty="0">
                <a:solidFill>
                  <a:srgbClr val="002060"/>
                </a:solidFill>
              </a:rPr>
              <a:t>health and wellness food market was valued at $707 billion USD in 2016, and is estimated to be worth $812 billion USD in 2021</a:t>
            </a:r>
            <a:endParaRPr lang="en-US" sz="2000" dirty="0" smtClean="0">
              <a:solidFill>
                <a:srgbClr val="002060"/>
              </a:solidFill>
            </a:endParaRPr>
          </a:p>
        </p:txBody>
      </p:sp>
    </p:spTree>
    <p:extLst>
      <p:ext uri="{BB962C8B-B14F-4D97-AF65-F5344CB8AC3E}">
        <p14:creationId xmlns:p14="http://schemas.microsoft.com/office/powerpoint/2010/main" val="4163362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Health and Wellness Food and Beverage Trends</a:t>
            </a:r>
          </a:p>
        </p:txBody>
      </p:sp>
      <p:sp>
        <p:nvSpPr>
          <p:cNvPr id="3" name="Content Placeholder 2"/>
          <p:cNvSpPr>
            <a:spLocks noGrp="1"/>
          </p:cNvSpPr>
          <p:nvPr>
            <p:ph idx="1"/>
          </p:nvPr>
        </p:nvSpPr>
        <p:spPr>
          <a:xfrm>
            <a:off x="417007" y="1059179"/>
            <a:ext cx="8229600" cy="3736675"/>
          </a:xfrm>
        </p:spPr>
        <p:txBody>
          <a:bodyPr>
            <a:normAutofit/>
          </a:bodyPr>
          <a:lstStyle/>
          <a:p>
            <a:r>
              <a:rPr lang="en-US" sz="2000" b="1" dirty="0" smtClean="0">
                <a:solidFill>
                  <a:srgbClr val="002060"/>
                </a:solidFill>
              </a:rPr>
              <a:t>Farm-to-Table/Locally Sourced</a:t>
            </a:r>
          </a:p>
          <a:p>
            <a:pPr marL="800100" lvl="1" indent="-342900">
              <a:buFont typeface="+mj-lt"/>
              <a:buAutoNum type="arabicPeriod"/>
            </a:pPr>
            <a:r>
              <a:rPr lang="en-US" sz="2000" dirty="0" smtClean="0">
                <a:solidFill>
                  <a:srgbClr val="002060"/>
                </a:solidFill>
              </a:rPr>
              <a:t>Food security</a:t>
            </a:r>
          </a:p>
          <a:p>
            <a:pPr marL="800100" lvl="1" indent="-342900">
              <a:buFont typeface="+mj-lt"/>
              <a:buAutoNum type="arabicPeriod"/>
            </a:pPr>
            <a:r>
              <a:rPr lang="en-US" sz="2000" dirty="0" smtClean="0">
                <a:solidFill>
                  <a:srgbClr val="002060"/>
                </a:solidFill>
              </a:rPr>
              <a:t>Proximity</a:t>
            </a:r>
          </a:p>
          <a:p>
            <a:pPr marL="800100" lvl="1" indent="-342900">
              <a:buFont typeface="+mj-lt"/>
              <a:buAutoNum type="arabicPeriod"/>
            </a:pPr>
            <a:r>
              <a:rPr lang="en-US" sz="2000" dirty="0" smtClean="0">
                <a:solidFill>
                  <a:srgbClr val="002060"/>
                </a:solidFill>
              </a:rPr>
              <a:t>Self-reliance</a:t>
            </a:r>
          </a:p>
          <a:p>
            <a:pPr marL="800100" lvl="1" indent="-342900">
              <a:buFont typeface="+mj-lt"/>
              <a:buAutoNum type="arabicPeriod"/>
            </a:pPr>
            <a:r>
              <a:rPr lang="en-US" sz="2000" dirty="0" smtClean="0">
                <a:solidFill>
                  <a:srgbClr val="002060"/>
                </a:solidFill>
              </a:rPr>
              <a:t>Sustainability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4299"/>
          <a:stretch/>
        </p:blipFill>
        <p:spPr>
          <a:xfrm>
            <a:off x="5570465" y="1575031"/>
            <a:ext cx="3076142" cy="2709021"/>
          </a:xfrm>
          <a:prstGeom prst="rect">
            <a:avLst/>
          </a:prstGeom>
        </p:spPr>
      </p:pic>
    </p:spTree>
    <p:extLst>
      <p:ext uri="{BB962C8B-B14F-4D97-AF65-F5344CB8AC3E}">
        <p14:creationId xmlns:p14="http://schemas.microsoft.com/office/powerpoint/2010/main" val="1445688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Health and Wellness Food and Beverage Trends</a:t>
            </a:r>
          </a:p>
        </p:txBody>
      </p:sp>
      <p:sp>
        <p:nvSpPr>
          <p:cNvPr id="3" name="Content Placeholder 2"/>
          <p:cNvSpPr>
            <a:spLocks noGrp="1"/>
          </p:cNvSpPr>
          <p:nvPr>
            <p:ph idx="1"/>
          </p:nvPr>
        </p:nvSpPr>
        <p:spPr>
          <a:xfrm>
            <a:off x="363248" y="1059179"/>
            <a:ext cx="8417504" cy="3736675"/>
          </a:xfrm>
        </p:spPr>
        <p:txBody>
          <a:bodyPr>
            <a:normAutofit/>
          </a:bodyPr>
          <a:lstStyle/>
          <a:p>
            <a:r>
              <a:rPr lang="en-US" sz="2000" b="1" dirty="0" smtClean="0">
                <a:solidFill>
                  <a:srgbClr val="002060"/>
                </a:solidFill>
              </a:rPr>
              <a:t>Organic</a:t>
            </a:r>
            <a:r>
              <a:rPr lang="en-US" sz="2000" b="1" dirty="0">
                <a:solidFill>
                  <a:srgbClr val="002060"/>
                </a:solidFill>
              </a:rPr>
              <a:t>: </a:t>
            </a:r>
            <a:r>
              <a:rPr lang="en-US" sz="2000" dirty="0">
                <a:solidFill>
                  <a:srgbClr val="002060"/>
                </a:solidFill>
              </a:rPr>
              <a:t>Food grown without toxic and synthetic pesticides or fertilizers; GMO ingredients; antibiotics or synthetic growth hormones; artificial flavors, colors, or preservatives; and sewage sludge or irradiation</a:t>
            </a:r>
            <a:endParaRPr lang="en-US" sz="2000" dirty="0" smtClean="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698" y="2484465"/>
            <a:ext cx="5528603" cy="2155523"/>
          </a:xfrm>
          <a:prstGeom prst="rect">
            <a:avLst/>
          </a:prstGeom>
        </p:spPr>
      </p:pic>
    </p:spTree>
    <p:extLst>
      <p:ext uri="{BB962C8B-B14F-4D97-AF65-F5344CB8AC3E}">
        <p14:creationId xmlns:p14="http://schemas.microsoft.com/office/powerpoint/2010/main" val="721632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Health and Wellness Food and Beverage Trends</a:t>
            </a:r>
          </a:p>
        </p:txBody>
      </p:sp>
      <p:sp>
        <p:nvSpPr>
          <p:cNvPr id="3" name="Content Placeholder 2"/>
          <p:cNvSpPr>
            <a:spLocks noGrp="1"/>
          </p:cNvSpPr>
          <p:nvPr>
            <p:ph idx="1"/>
          </p:nvPr>
        </p:nvSpPr>
        <p:spPr>
          <a:xfrm>
            <a:off x="417007" y="1059179"/>
            <a:ext cx="8229600" cy="3813321"/>
          </a:xfrm>
        </p:spPr>
        <p:txBody>
          <a:bodyPr>
            <a:normAutofit fontScale="92500" lnSpcReduction="20000"/>
          </a:bodyPr>
          <a:lstStyle/>
          <a:p>
            <a:r>
              <a:rPr lang="en-US" sz="2200" b="1" dirty="0" smtClean="0">
                <a:solidFill>
                  <a:srgbClr val="002060"/>
                </a:solidFill>
              </a:rPr>
              <a:t>Limited-Ingredient Diets</a:t>
            </a:r>
          </a:p>
          <a:p>
            <a:pPr lvl="1"/>
            <a:r>
              <a:rPr lang="en-US" sz="1900" b="1" dirty="0" smtClean="0">
                <a:solidFill>
                  <a:srgbClr val="002060"/>
                </a:solidFill>
              </a:rPr>
              <a:t>Paleo: </a:t>
            </a:r>
            <a:r>
              <a:rPr lang="en-US" sz="1900" dirty="0">
                <a:solidFill>
                  <a:srgbClr val="002060"/>
                </a:solidFill>
              </a:rPr>
              <a:t>A diet based on foods that in the past could be obtained through hunting and gathering during the Paleolithic era (2.5 million to 10,000 years ago), such as fruits, vegetables, fish, lean meats, nuts and </a:t>
            </a:r>
            <a:r>
              <a:rPr lang="en-US" sz="1900" dirty="0" smtClean="0">
                <a:solidFill>
                  <a:srgbClr val="002060"/>
                </a:solidFill>
              </a:rPr>
              <a:t>seeds</a:t>
            </a:r>
            <a:endParaRPr lang="en-US" sz="1900" dirty="0">
              <a:solidFill>
                <a:srgbClr val="002060"/>
              </a:solidFill>
            </a:endParaRPr>
          </a:p>
          <a:p>
            <a:pPr lvl="1"/>
            <a:r>
              <a:rPr lang="en-US" sz="1900" b="1" dirty="0" smtClean="0">
                <a:solidFill>
                  <a:srgbClr val="002060"/>
                </a:solidFill>
              </a:rPr>
              <a:t>Pescatarianism:</a:t>
            </a:r>
            <a:r>
              <a:rPr lang="en-US" sz="1900" dirty="0" smtClean="0">
                <a:solidFill>
                  <a:srgbClr val="002060"/>
                </a:solidFill>
              </a:rPr>
              <a:t> </a:t>
            </a:r>
            <a:r>
              <a:rPr lang="en-US" sz="1900" dirty="0">
                <a:solidFill>
                  <a:srgbClr val="002060"/>
                </a:solidFill>
              </a:rPr>
              <a:t>A diet consisting of no meat other than </a:t>
            </a:r>
            <a:r>
              <a:rPr lang="en-US" sz="1900" dirty="0" smtClean="0">
                <a:solidFill>
                  <a:srgbClr val="002060"/>
                </a:solidFill>
              </a:rPr>
              <a:t>seafood</a:t>
            </a:r>
            <a:endParaRPr lang="en-US" sz="1900" dirty="0">
              <a:solidFill>
                <a:srgbClr val="002060"/>
              </a:solidFill>
            </a:endParaRPr>
          </a:p>
          <a:p>
            <a:pPr lvl="1"/>
            <a:r>
              <a:rPr lang="en-US" sz="1900" b="1" dirty="0" smtClean="0">
                <a:solidFill>
                  <a:srgbClr val="002060"/>
                </a:solidFill>
              </a:rPr>
              <a:t>Veganism: </a:t>
            </a:r>
            <a:r>
              <a:rPr lang="en-US" sz="1900" dirty="0" smtClean="0">
                <a:solidFill>
                  <a:srgbClr val="002060"/>
                </a:solidFill>
              </a:rPr>
              <a:t>A </a:t>
            </a:r>
            <a:r>
              <a:rPr lang="en-US" sz="1900" dirty="0">
                <a:solidFill>
                  <a:srgbClr val="002060"/>
                </a:solidFill>
              </a:rPr>
              <a:t>diet consisting of no animal </a:t>
            </a:r>
            <a:r>
              <a:rPr lang="en-US" sz="1900" dirty="0" smtClean="0">
                <a:solidFill>
                  <a:srgbClr val="002060"/>
                </a:solidFill>
              </a:rPr>
              <a:t>products</a:t>
            </a:r>
            <a:endParaRPr lang="en-US" sz="1900" dirty="0">
              <a:solidFill>
                <a:srgbClr val="002060"/>
              </a:solidFill>
            </a:endParaRPr>
          </a:p>
          <a:p>
            <a:pPr lvl="1"/>
            <a:r>
              <a:rPr lang="en-US" sz="1900" b="1" dirty="0" smtClean="0">
                <a:solidFill>
                  <a:srgbClr val="002060"/>
                </a:solidFill>
              </a:rPr>
              <a:t>Vegetarianism: </a:t>
            </a:r>
            <a:r>
              <a:rPr lang="en-US" sz="1900" dirty="0">
                <a:solidFill>
                  <a:srgbClr val="002060"/>
                </a:solidFill>
              </a:rPr>
              <a:t>A diet consisting of no </a:t>
            </a:r>
            <a:r>
              <a:rPr lang="en-US" sz="1900" dirty="0" smtClean="0">
                <a:solidFill>
                  <a:srgbClr val="002060"/>
                </a:solidFill>
              </a:rPr>
              <a:t>meat</a:t>
            </a:r>
          </a:p>
          <a:p>
            <a:endParaRPr lang="en-US" sz="2200" b="1" dirty="0" smtClean="0">
              <a:solidFill>
                <a:srgbClr val="002060"/>
              </a:solidFill>
            </a:endParaRPr>
          </a:p>
          <a:p>
            <a:r>
              <a:rPr lang="en-US" sz="2200" b="1" dirty="0" smtClean="0">
                <a:solidFill>
                  <a:srgbClr val="002060"/>
                </a:solidFill>
              </a:rPr>
              <a:t>Plant-Based Diets</a:t>
            </a:r>
          </a:p>
          <a:p>
            <a:pPr lvl="1"/>
            <a:r>
              <a:rPr lang="en-US" sz="1900" dirty="0" smtClean="0">
                <a:solidFill>
                  <a:srgbClr val="002060"/>
                </a:solidFill>
              </a:rPr>
              <a:t>Some </a:t>
            </a:r>
            <a:r>
              <a:rPr lang="en-US" sz="1900" dirty="0">
                <a:solidFill>
                  <a:srgbClr val="002060"/>
                </a:solidFill>
              </a:rPr>
              <a:t>strict plant-based diets are similar to veganism, with no consumption of any animal products </a:t>
            </a:r>
            <a:r>
              <a:rPr lang="en-US" sz="1900" dirty="0" smtClean="0">
                <a:solidFill>
                  <a:srgbClr val="002060"/>
                </a:solidFill>
              </a:rPr>
              <a:t>allowed</a:t>
            </a:r>
            <a:endParaRPr lang="en-US" sz="1900" dirty="0">
              <a:solidFill>
                <a:srgbClr val="002060"/>
              </a:solidFill>
            </a:endParaRPr>
          </a:p>
          <a:p>
            <a:pPr lvl="1"/>
            <a:r>
              <a:rPr lang="en-US" sz="1900" dirty="0" smtClean="0">
                <a:solidFill>
                  <a:srgbClr val="002060"/>
                </a:solidFill>
              </a:rPr>
              <a:t>Others </a:t>
            </a:r>
            <a:r>
              <a:rPr lang="en-US" sz="1900" dirty="0">
                <a:solidFill>
                  <a:srgbClr val="002060"/>
                </a:solidFill>
              </a:rPr>
              <a:t>are centered around plants but focus on whole foods and healthy fats and allow animal products such as fish, limited dairy, and </a:t>
            </a:r>
            <a:r>
              <a:rPr lang="en-US" sz="1900" dirty="0" smtClean="0">
                <a:solidFill>
                  <a:srgbClr val="002060"/>
                </a:solidFill>
              </a:rPr>
              <a:t>poultry</a:t>
            </a:r>
            <a:endParaRPr lang="en-US" sz="1900" dirty="0">
              <a:solidFill>
                <a:srgbClr val="002060"/>
              </a:solidFill>
            </a:endParaRPr>
          </a:p>
        </p:txBody>
      </p:sp>
    </p:spTree>
    <p:extLst>
      <p:ext uri="{BB962C8B-B14F-4D97-AF65-F5344CB8AC3E}">
        <p14:creationId xmlns:p14="http://schemas.microsoft.com/office/powerpoint/2010/main" val="2681116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Health and Wellness Food and Beverage Trends</a:t>
            </a:r>
          </a:p>
        </p:txBody>
      </p:sp>
      <p:pic>
        <p:nvPicPr>
          <p:cNvPr id="8" name="Content Placeholder 7"/>
          <p:cNvPicPr>
            <a:picLocks noGrp="1" noChangeAspect="1"/>
          </p:cNvPicPr>
          <p:nvPr>
            <p:ph sz="half" idx="1"/>
          </p:nvPr>
        </p:nvPicPr>
        <p:blipFill>
          <a:blip r:embed="rId2"/>
          <a:stretch>
            <a:fillRect/>
          </a:stretch>
        </p:blipFill>
        <p:spPr>
          <a:xfrm>
            <a:off x="779462" y="1200150"/>
            <a:ext cx="3394075" cy="3394075"/>
          </a:xfrm>
          <a:prstGeom prst="rect">
            <a:avLst/>
          </a:prstGeom>
        </p:spPr>
      </p:pic>
      <p:pic>
        <p:nvPicPr>
          <p:cNvPr id="6" name="Content Placeholder 5"/>
          <p:cNvPicPr>
            <a:picLocks noGrp="1" noChangeAspect="1"/>
          </p:cNvPicPr>
          <p:nvPr>
            <p:ph sz="half" idx="2"/>
          </p:nvPr>
        </p:nvPicPr>
        <p:blipFill>
          <a:blip r:embed="rId3"/>
          <a:stretch>
            <a:fillRect/>
          </a:stretch>
        </p:blipFill>
        <p:spPr>
          <a:xfrm>
            <a:off x="5392601" y="1200150"/>
            <a:ext cx="2549798" cy="3394075"/>
          </a:xfrm>
          <a:prstGeom prst="rect">
            <a:avLst/>
          </a:prstGeom>
        </p:spPr>
      </p:pic>
      <p:sp>
        <p:nvSpPr>
          <p:cNvPr id="9" name="TextBox 8"/>
          <p:cNvSpPr txBox="1"/>
          <p:nvPr/>
        </p:nvSpPr>
        <p:spPr>
          <a:xfrm>
            <a:off x="760615" y="4731146"/>
            <a:ext cx="3412922" cy="369332"/>
          </a:xfrm>
          <a:prstGeom prst="rect">
            <a:avLst/>
          </a:prstGeom>
          <a:noFill/>
        </p:spPr>
        <p:txBody>
          <a:bodyPr wrap="none" rtlCol="0">
            <a:spAutoFit/>
          </a:bodyPr>
          <a:lstStyle/>
          <a:p>
            <a:r>
              <a:rPr lang="en-US" dirty="0" smtClean="0">
                <a:solidFill>
                  <a:schemeClr val="tx2">
                    <a:lumMod val="50000"/>
                  </a:schemeClr>
                </a:solidFill>
              </a:rPr>
              <a:t>Burger King’s Impossible Whopper</a:t>
            </a:r>
            <a:endParaRPr lang="en-US" dirty="0">
              <a:solidFill>
                <a:schemeClr val="tx2">
                  <a:lumMod val="50000"/>
                </a:schemeClr>
              </a:solidFill>
            </a:endParaRPr>
          </a:p>
        </p:txBody>
      </p:sp>
      <p:sp>
        <p:nvSpPr>
          <p:cNvPr id="10" name="TextBox 9"/>
          <p:cNvSpPr txBox="1"/>
          <p:nvPr/>
        </p:nvSpPr>
        <p:spPr>
          <a:xfrm>
            <a:off x="4961039" y="4698880"/>
            <a:ext cx="3671711" cy="369332"/>
          </a:xfrm>
          <a:prstGeom prst="rect">
            <a:avLst/>
          </a:prstGeom>
          <a:noFill/>
        </p:spPr>
        <p:txBody>
          <a:bodyPr wrap="none" rtlCol="0">
            <a:spAutoFit/>
          </a:bodyPr>
          <a:lstStyle/>
          <a:p>
            <a:r>
              <a:rPr lang="en-US" dirty="0" smtClean="0">
                <a:solidFill>
                  <a:schemeClr val="tx2">
                    <a:lumMod val="50000"/>
                  </a:schemeClr>
                </a:solidFill>
              </a:rPr>
              <a:t>Dunkin’s Beyond Breakfast Sandwich </a:t>
            </a:r>
            <a:endParaRPr lang="en-US" dirty="0">
              <a:solidFill>
                <a:schemeClr val="tx2">
                  <a:lumMod val="50000"/>
                </a:schemeClr>
              </a:solidFill>
            </a:endParaRPr>
          </a:p>
        </p:txBody>
      </p:sp>
    </p:spTree>
    <p:extLst>
      <p:ext uri="{BB962C8B-B14F-4D97-AF65-F5344CB8AC3E}">
        <p14:creationId xmlns:p14="http://schemas.microsoft.com/office/powerpoint/2010/main" val="3506275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Health and Wellness Food and Beverage Trends</a:t>
            </a:r>
          </a:p>
        </p:txBody>
      </p:sp>
      <p:sp>
        <p:nvSpPr>
          <p:cNvPr id="3" name="Content Placeholder 2"/>
          <p:cNvSpPr>
            <a:spLocks noGrp="1"/>
          </p:cNvSpPr>
          <p:nvPr>
            <p:ph idx="1"/>
          </p:nvPr>
        </p:nvSpPr>
        <p:spPr/>
        <p:txBody>
          <a:bodyPr>
            <a:normAutofit/>
          </a:bodyPr>
          <a:lstStyle/>
          <a:p>
            <a:r>
              <a:rPr lang="en-US" sz="2200" b="1" dirty="0" smtClean="0">
                <a:solidFill>
                  <a:srgbClr val="002060"/>
                </a:solidFill>
              </a:rPr>
              <a:t>Immersive </a:t>
            </a:r>
            <a:r>
              <a:rPr lang="en-US" sz="2200" b="1" dirty="0">
                <a:solidFill>
                  <a:srgbClr val="002060"/>
                </a:solidFill>
              </a:rPr>
              <a:t>and Sensory Food </a:t>
            </a:r>
            <a:r>
              <a:rPr lang="en-US" sz="2200" b="1" dirty="0" smtClean="0">
                <a:solidFill>
                  <a:srgbClr val="002060"/>
                </a:solidFill>
              </a:rPr>
              <a:t>Experiences</a:t>
            </a:r>
          </a:p>
          <a:p>
            <a:pPr lvl="1"/>
            <a:r>
              <a:rPr lang="en-US" sz="1800" dirty="0" smtClean="0">
                <a:solidFill>
                  <a:srgbClr val="002060"/>
                </a:solidFill>
              </a:rPr>
              <a:t>Food festivals</a:t>
            </a:r>
          </a:p>
          <a:p>
            <a:pPr lvl="1"/>
            <a:r>
              <a:rPr lang="en-US" sz="1800" dirty="0" smtClean="0">
                <a:solidFill>
                  <a:srgbClr val="002060"/>
                </a:solidFill>
              </a:rPr>
              <a:t>Fusion of art and cuisine</a:t>
            </a:r>
          </a:p>
          <a:p>
            <a:pPr lvl="1"/>
            <a:r>
              <a:rPr lang="en-US" sz="1800" dirty="0" smtClean="0">
                <a:solidFill>
                  <a:srgbClr val="002060"/>
                </a:solidFill>
              </a:rPr>
              <a:t>VR and AR</a:t>
            </a:r>
          </a:p>
          <a:p>
            <a:pPr marL="457200" lvl="1" indent="0">
              <a:buNone/>
            </a:pPr>
            <a:endParaRPr lang="en-US" sz="1800" dirty="0" smtClean="0">
              <a:solidFill>
                <a:srgbClr val="002060"/>
              </a:solidFill>
            </a:endParaRPr>
          </a:p>
          <a:p>
            <a:r>
              <a:rPr lang="en-US" sz="2200" b="1" dirty="0" smtClean="0">
                <a:solidFill>
                  <a:srgbClr val="002060"/>
                </a:solidFill>
              </a:rPr>
              <a:t>Eating for Happiness</a:t>
            </a:r>
            <a:endParaRPr lang="en-US" sz="2200" dirty="0" smtClean="0">
              <a:solidFill>
                <a:srgbClr val="002060"/>
              </a:solidFill>
            </a:endParaRPr>
          </a:p>
          <a:p>
            <a:pPr lvl="1"/>
            <a:r>
              <a:rPr lang="en-US" sz="1800" dirty="0">
                <a:solidFill>
                  <a:srgbClr val="002060"/>
                </a:solidFill>
              </a:rPr>
              <a:t>Serotonin is synthesized from the amino acid tryptophan, found in such foods as eggs, cheese, pineapples, tofu, salmon, nuts and seeds, and </a:t>
            </a:r>
            <a:r>
              <a:rPr lang="en-US" sz="1800" dirty="0" smtClean="0">
                <a:solidFill>
                  <a:srgbClr val="002060"/>
                </a:solidFill>
              </a:rPr>
              <a:t>turkey</a:t>
            </a:r>
          </a:p>
          <a:p>
            <a:pPr lvl="1"/>
            <a:r>
              <a:rPr lang="en-US" sz="1800" dirty="0" smtClean="0">
                <a:solidFill>
                  <a:srgbClr val="002060"/>
                </a:solidFill>
              </a:rPr>
              <a:t>Ingredients </a:t>
            </a:r>
            <a:r>
              <a:rPr lang="en-US" sz="1800" dirty="0">
                <a:solidFill>
                  <a:srgbClr val="002060"/>
                </a:solidFill>
              </a:rPr>
              <a:t>such as avocado, quinoa and raw honey that </a:t>
            </a:r>
            <a:r>
              <a:rPr lang="en-US" sz="1800" dirty="0" smtClean="0">
                <a:solidFill>
                  <a:srgbClr val="002060"/>
                </a:solidFill>
              </a:rPr>
              <a:t>may lower </a:t>
            </a:r>
            <a:r>
              <a:rPr lang="en-US" sz="1800" dirty="0">
                <a:solidFill>
                  <a:srgbClr val="002060"/>
                </a:solidFill>
              </a:rPr>
              <a:t>the risk of Alzheimer’s disease and offer other brain-healthy benefits</a:t>
            </a:r>
          </a:p>
        </p:txBody>
      </p:sp>
    </p:spTree>
    <p:extLst>
      <p:ext uri="{BB962C8B-B14F-4D97-AF65-F5344CB8AC3E}">
        <p14:creationId xmlns:p14="http://schemas.microsoft.com/office/powerpoint/2010/main" val="692692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4900</TotalTime>
  <Words>1205</Words>
  <Application>Microsoft Office PowerPoint</Application>
  <PresentationFormat>On-screen Show (16:9)</PresentationFormat>
  <Paragraphs>125</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ＭＳ 明朝</vt:lpstr>
      <vt:lpstr>Times New Roman</vt:lpstr>
      <vt:lpstr>Office Theme</vt:lpstr>
      <vt:lpstr>1_Office Theme</vt:lpstr>
      <vt:lpstr>Chapter 6 Health and Wellness Food and Beverages in Food Service, Hospitality and Tourism</vt:lpstr>
      <vt:lpstr>Learning Outcomes</vt:lpstr>
      <vt:lpstr>Case Study: The Smoothie Industry</vt:lpstr>
      <vt:lpstr>The Concept and Scope of Health &amp; Wellness Food &amp; Beverages</vt:lpstr>
      <vt:lpstr>Health and Wellness Food and Beverage Trends</vt:lpstr>
      <vt:lpstr>Health and Wellness Food and Beverage Trends</vt:lpstr>
      <vt:lpstr>Health and Wellness Food and Beverage Trends</vt:lpstr>
      <vt:lpstr>Health and Wellness Food and Beverage Trends</vt:lpstr>
      <vt:lpstr>Health and Wellness Food and Beverage Trends</vt:lpstr>
      <vt:lpstr>Health and Wellness Food and Beverage Trends</vt:lpstr>
      <vt:lpstr>The Kitchen: Reimagined</vt:lpstr>
      <vt:lpstr>The Kitchen: Reimagined</vt:lpstr>
      <vt:lpstr>Health and Wellness Food and Beverage Trends</vt:lpstr>
      <vt:lpstr>Combining Health and Wellness Foods and Beverages with other Wellness Activities</vt:lpstr>
      <vt:lpstr>Summary </vt:lpstr>
      <vt:lpstr>Summary </vt:lpstr>
      <vt:lpstr>Summary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Bendegul</cp:lastModifiedBy>
  <cp:revision>113</cp:revision>
  <cp:lastPrinted>2020-02-09T14:49:58Z</cp:lastPrinted>
  <dcterms:created xsi:type="dcterms:W3CDTF">2020-01-04T17:26:58Z</dcterms:created>
  <dcterms:modified xsi:type="dcterms:W3CDTF">2022-06-18T23:26:23Z</dcterms:modified>
</cp:coreProperties>
</file>